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34"/>
  </p:notesMasterIdLst>
  <p:sldIdLst>
    <p:sldId id="256" r:id="rId2"/>
    <p:sldId id="325" r:id="rId3"/>
    <p:sldId id="318" r:id="rId4"/>
    <p:sldId id="331" r:id="rId5"/>
    <p:sldId id="322" r:id="rId6"/>
    <p:sldId id="317" r:id="rId7"/>
    <p:sldId id="323" r:id="rId8"/>
    <p:sldId id="324" r:id="rId9"/>
    <p:sldId id="321" r:id="rId10"/>
    <p:sldId id="329" r:id="rId11"/>
    <p:sldId id="332" r:id="rId12"/>
    <p:sldId id="342" r:id="rId13"/>
    <p:sldId id="320" r:id="rId14"/>
    <p:sldId id="330" r:id="rId15"/>
    <p:sldId id="328" r:id="rId16"/>
    <p:sldId id="337" r:id="rId17"/>
    <p:sldId id="338" r:id="rId18"/>
    <p:sldId id="339" r:id="rId19"/>
    <p:sldId id="340" r:id="rId20"/>
    <p:sldId id="335" r:id="rId21"/>
    <p:sldId id="349" r:id="rId22"/>
    <p:sldId id="334" r:id="rId23"/>
    <p:sldId id="343" r:id="rId24"/>
    <p:sldId id="344" r:id="rId25"/>
    <p:sldId id="345" r:id="rId26"/>
    <p:sldId id="346" r:id="rId27"/>
    <p:sldId id="316" r:id="rId28"/>
    <p:sldId id="314" r:id="rId29"/>
    <p:sldId id="347" r:id="rId30"/>
    <p:sldId id="341" r:id="rId31"/>
    <p:sldId id="333" r:id="rId32"/>
    <p:sldId id="312" r:id="rId33"/>
  </p:sldIdLst>
  <p:sldSz cx="9144000" cy="6858000" type="screen4x3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5A6"/>
    <a:srgbClr val="030505"/>
    <a:srgbClr val="000000"/>
    <a:srgbClr val="FFFF99"/>
    <a:srgbClr val="5E5E5E"/>
    <a:srgbClr val="512373"/>
    <a:srgbClr val="66FFFF"/>
    <a:srgbClr val="401B5B"/>
    <a:srgbClr val="9A00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6EE391-14BA-486F-BED2-00194EAB2C56}" v="1" dt="2020-01-23T01:52:17.698"/>
    <p1510:client id="{E65E9C00-09D5-4CC5-8516-012002B23453}" v="4" dt="2021-07-05T22:57:56.0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27" autoAdjust="0"/>
    <p:restoredTop sz="95621" autoAdjust="0"/>
  </p:normalViewPr>
  <p:slideViewPr>
    <p:cSldViewPr>
      <p:cViewPr varScale="1">
        <p:scale>
          <a:sx n="104" d="100"/>
          <a:sy n="104" d="100"/>
        </p:scale>
        <p:origin x="-10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696EE391-14BA-486F-BED2-00194EAB2C56}"/>
    <pc:docChg chg="modSld">
      <pc:chgData name="" userId="" providerId="" clId="Web-{696EE391-14BA-486F-BED2-00194EAB2C56}" dt="2020-01-23T01:52:17.698" v="0"/>
      <pc:docMkLst>
        <pc:docMk/>
      </pc:docMkLst>
      <pc:sldChg chg="delSp">
        <pc:chgData name="" userId="" providerId="" clId="Web-{696EE391-14BA-486F-BED2-00194EAB2C56}" dt="2020-01-23T01:52:17.698" v="0"/>
        <pc:sldMkLst>
          <pc:docMk/>
          <pc:sldMk cId="0" sldId="256"/>
        </pc:sldMkLst>
        <pc:spChg chg="del">
          <ac:chgData name="" userId="" providerId="" clId="Web-{696EE391-14BA-486F-BED2-00194EAB2C56}" dt="2020-01-23T01:52:17.698" v="0"/>
          <ac:spMkLst>
            <pc:docMk/>
            <pc:sldMk cId="0" sldId="256"/>
            <ac:spMk id="2" creationId="{00000000-0000-0000-0000-000000000000}"/>
          </ac:spMkLst>
        </pc:spChg>
      </pc:sldChg>
    </pc:docChg>
  </pc:docChgLst>
  <pc:docChgLst>
    <pc:chgData name="Starfleet Command" userId="P1eLxi8whCBVkOu1qnWSzOX14FO7+ibPUiGU6e3TJOw=" providerId="None" clId="Web-{E65E9C00-09D5-4CC5-8516-012002B23453}"/>
    <pc:docChg chg="modSld">
      <pc:chgData name="Starfleet Command" userId="P1eLxi8whCBVkOu1qnWSzOX14FO7+ibPUiGU6e3TJOw=" providerId="None" clId="Web-{E65E9C00-09D5-4CC5-8516-012002B23453}" dt="2021-07-05T22:57:56.081" v="3" actId="1076"/>
      <pc:docMkLst>
        <pc:docMk/>
      </pc:docMkLst>
      <pc:sldChg chg="modSp">
        <pc:chgData name="Starfleet Command" userId="P1eLxi8whCBVkOu1qnWSzOX14FO7+ibPUiGU6e3TJOw=" providerId="None" clId="Web-{E65E9C00-09D5-4CC5-8516-012002B23453}" dt="2021-07-05T22:57:56.081" v="3" actId="1076"/>
        <pc:sldMkLst>
          <pc:docMk/>
          <pc:sldMk cId="682849276" sldId="322"/>
        </pc:sldMkLst>
        <pc:picChg chg="mod">
          <ac:chgData name="Starfleet Command" userId="P1eLxi8whCBVkOu1qnWSzOX14FO7+ibPUiGU6e3TJOw=" providerId="None" clId="Web-{E65E9C00-09D5-4CC5-8516-012002B23453}" dt="2021-07-05T22:57:56.081" v="3" actId="1076"/>
          <ac:picMkLst>
            <pc:docMk/>
            <pc:sldMk cId="682849276" sldId="322"/>
            <ac:picMk id="1027" creationId="{00000000-0000-0000-0000-000000000000}"/>
          </ac:picMkLst>
        </pc:picChg>
        <pc:picChg chg="mod">
          <ac:chgData name="Starfleet Command" userId="P1eLxi8whCBVkOu1qnWSzOX14FO7+ibPUiGU6e3TJOw=" providerId="None" clId="Web-{E65E9C00-09D5-4CC5-8516-012002B23453}" dt="2021-07-05T22:57:53.815" v="2" actId="1076"/>
          <ac:picMkLst>
            <pc:docMk/>
            <pc:sldMk cId="682849276" sldId="322"/>
            <ac:picMk id="1033" creationId="{00000000-0000-0000-0000-000000000000}"/>
          </ac:picMkLst>
        </pc:picChg>
      </pc:sldChg>
    </pc:docChg>
  </pc:docChgLst>
  <pc:docChgLst>
    <pc:chgData clId="Web-{D6617237-5593-4B77-8774-56E3C71C13B5}"/>
    <pc:docChg chg="modSld">
      <pc:chgData name="" userId="" providerId="" clId="Web-{D6617237-5593-4B77-8774-56E3C71C13B5}" dt="2019-04-04T05:49:58.893" v="14" actId="14100"/>
      <pc:docMkLst>
        <pc:docMk/>
      </pc:docMkLst>
      <pc:sldChg chg="modSp">
        <pc:chgData name="" userId="" providerId="" clId="Web-{D6617237-5593-4B77-8774-56E3C71C13B5}" dt="2019-04-04T05:49:58.893" v="14" actId="14100"/>
        <pc:sldMkLst>
          <pc:docMk/>
          <pc:sldMk cId="0" sldId="256"/>
        </pc:sldMkLst>
        <pc:spChg chg="mod">
          <ac:chgData name="" userId="" providerId="" clId="Web-{D6617237-5593-4B77-8774-56E3C71C13B5}" dt="2019-04-04T05:49:58.893" v="14" actId="14100"/>
          <ac:spMkLst>
            <pc:docMk/>
            <pc:sldMk cId="0" sldId="256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71A778-5638-4E59-8CF5-8B3ACF2189C9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ABC3F-C830-4B54-A8D4-5ACC7D5D4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70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s-MX" dirty="0"/>
              <a:t>Cómo pudo</a:t>
            </a:r>
            <a:r>
              <a:rPr lang="es-MX" baseline="0" dirty="0"/>
              <a:t>  haber  sido  diferente  el  resultado  al  llenar  mi  solicitud?</a:t>
            </a:r>
          </a:p>
          <a:p>
            <a:pPr marL="171450" indent="-171450">
              <a:buFont typeface="Arial" charset="0"/>
              <a:buChar char="•"/>
            </a:pPr>
            <a:r>
              <a:rPr lang="es-MX" baseline="0" dirty="0"/>
              <a:t>Por qué  falló  ese  específico  componente  de  mi  auto?</a:t>
            </a:r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ABC3F-C830-4B54-A8D4-5ACC7D5D47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85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ABC3F-C830-4B54-A8D4-5ACC7D5D47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85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ABC3F-C830-4B54-A8D4-5ACC7D5D47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85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ABC3F-C830-4B54-A8D4-5ACC7D5D47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85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ABC3F-C830-4B54-A8D4-5ACC7D5D47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85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" y="802901"/>
            <a:ext cx="9136380" cy="573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762000" y="2873829"/>
            <a:ext cx="4419600" cy="1538514"/>
          </a:xfrm>
          <a:prstGeom prst="rect">
            <a:avLst/>
          </a:prstGeom>
          <a:solidFill>
            <a:schemeClr val="tx1">
              <a:alpha val="52000"/>
            </a:schemeClr>
          </a:solidFill>
          <a:effectLst>
            <a:outerShdw blurRad="76200" dist="50800" dir="2700000" algn="tl" rotWithShape="0">
              <a:schemeClr val="tx1"/>
            </a:outerShdw>
          </a:effectLst>
        </p:spPr>
        <p:txBody>
          <a:bodyPr anchor="ctr">
            <a:noAutofit/>
          </a:bodyPr>
          <a:lstStyle>
            <a:lvl1pPr algn="ctr">
              <a:lnSpc>
                <a:spcPts val="5000"/>
              </a:lnSpc>
              <a:defRPr sz="3600" b="1" i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defRPr>
            </a:lvl1pPr>
          </a:lstStyle>
          <a:p>
            <a:endParaRPr kumimoji="0" lang="en-US" dirty="0"/>
          </a:p>
        </p:txBody>
      </p:sp>
      <p:sp>
        <p:nvSpPr>
          <p:cNvPr id="32" name="TextBox 31"/>
          <p:cNvSpPr txBox="1"/>
          <p:nvPr userDrawn="1"/>
        </p:nvSpPr>
        <p:spPr>
          <a:xfrm>
            <a:off x="4377043" y="6534150"/>
            <a:ext cx="3694258" cy="338554"/>
          </a:xfrm>
          <a:prstGeom prst="rect">
            <a:avLst/>
          </a:prstGeom>
          <a:noFill/>
          <a:effectLst>
            <a:outerShdw blurRad="50800" dist="25400" dir="2700000" algn="tl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600" b="1" i="1" dirty="0">
                <a:solidFill>
                  <a:schemeClr val="bg1"/>
                </a:solidFill>
                <a:latin typeface="Cambria" pitchFamily="18" charset="0"/>
              </a:rPr>
              <a:t>Dr. Salvador Godoy Calderón</a:t>
            </a:r>
            <a:endParaRPr lang="en-US" sz="16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1" name="Picture 20" descr="Logos IPN-CIC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465901" y="779479"/>
            <a:ext cx="920867" cy="647485"/>
          </a:xfrm>
          <a:prstGeom prst="rect">
            <a:avLst/>
          </a:prstGeom>
          <a:effectLst>
            <a:outerShdw blurRad="127000" sx="117000" sy="117000" algn="ctr" rotWithShape="0">
              <a:schemeClr val="bg1">
                <a:alpha val="54000"/>
              </a:schemeClr>
            </a:outerShdw>
          </a:effectLst>
        </p:spPr>
      </p:pic>
      <p:sp>
        <p:nvSpPr>
          <p:cNvPr id="44" name="TextBox 43"/>
          <p:cNvSpPr txBox="1"/>
          <p:nvPr userDrawn="1"/>
        </p:nvSpPr>
        <p:spPr>
          <a:xfrm>
            <a:off x="1524000" y="686420"/>
            <a:ext cx="5941901" cy="461665"/>
          </a:xfrm>
          <a:prstGeom prst="rect">
            <a:avLst/>
          </a:prstGeom>
          <a:noFill/>
          <a:effectLst>
            <a:outerShdw blurRad="63500" dist="25400" dir="2700000" algn="tl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MX" sz="2400" b="1" i="1" dirty="0">
                <a:solidFill>
                  <a:srgbClr val="F9D161"/>
                </a:solidFill>
                <a:effectLst/>
                <a:latin typeface="Cambria" pitchFamily="18" charset="0"/>
                <a:ea typeface="Batang" pitchFamily="18" charset="-127"/>
              </a:rPr>
              <a:t>Laboratorio  de  Inteligencia  Artificial</a:t>
            </a:r>
            <a:endParaRPr lang="en-US" sz="2400" b="1" i="1" dirty="0">
              <a:solidFill>
                <a:srgbClr val="F9D161"/>
              </a:solidFill>
              <a:effectLst/>
              <a:latin typeface="Cambria" pitchFamily="18" charset="0"/>
              <a:ea typeface="Batang" pitchFamily="18" charset="-127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2009775" y="17552"/>
            <a:ext cx="4798901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2000" b="1" cap="small" dirty="0">
                <a:solidFill>
                  <a:schemeClr val="bg1"/>
                </a:solidFill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Instituto</a:t>
            </a:r>
            <a:r>
              <a:rPr lang="es-ES" sz="2000" b="1" cap="small" baseline="0" dirty="0">
                <a:solidFill>
                  <a:schemeClr val="bg1"/>
                </a:solidFill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 Politécnico Nacional</a:t>
            </a:r>
          </a:p>
          <a:p>
            <a:pPr algn="ctr"/>
            <a:r>
              <a:rPr lang="es-ES" sz="2000" b="0" dirty="0">
                <a:solidFill>
                  <a:schemeClr val="bg1"/>
                </a:solidFill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Centro de Investigación</a:t>
            </a:r>
            <a:r>
              <a:rPr lang="es-ES" sz="2000" b="0" baseline="0" dirty="0">
                <a:solidFill>
                  <a:schemeClr val="bg1"/>
                </a:solidFill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 en Computación</a:t>
            </a:r>
            <a:endParaRPr lang="en-US" sz="2000" b="0" dirty="0">
              <a:solidFill>
                <a:schemeClr val="bg1"/>
              </a:solidFill>
              <a:latin typeface="Cambria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0" name="Picture 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148085"/>
            <a:ext cx="5334000" cy="17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 descr="IPN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36523" y="487773"/>
            <a:ext cx="939576" cy="127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63500" sx="110000" sy="110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56237" y="5770237"/>
            <a:ext cx="1060568" cy="111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738696"/>
            <a:ext cx="1060568" cy="111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40" y="-42715"/>
            <a:ext cx="1060568" cy="111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432" y="0"/>
            <a:ext cx="1060568" cy="111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405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5" y="1219200"/>
            <a:ext cx="8781690" cy="5359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56237" y="5770237"/>
            <a:ext cx="1060568" cy="111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762446"/>
            <a:ext cx="1060568" cy="111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40" y="-42715"/>
            <a:ext cx="1060568" cy="111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432" y="0"/>
            <a:ext cx="1060568" cy="111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Logos IPN-CIC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568608" y="738138"/>
            <a:ext cx="920867" cy="647485"/>
          </a:xfrm>
          <a:prstGeom prst="rect">
            <a:avLst/>
          </a:prstGeom>
          <a:effectLst>
            <a:outerShdw blurRad="127000" sx="117000" sy="117000" algn="ctr" rotWithShape="0">
              <a:schemeClr val="bg1">
                <a:alpha val="54000"/>
              </a:schemeClr>
            </a:outerShdw>
          </a:effectLst>
        </p:spPr>
      </p:pic>
      <p:sp>
        <p:nvSpPr>
          <p:cNvPr id="11" name="TextBox 10"/>
          <p:cNvSpPr txBox="1"/>
          <p:nvPr userDrawn="1"/>
        </p:nvSpPr>
        <p:spPr>
          <a:xfrm>
            <a:off x="1524000" y="686420"/>
            <a:ext cx="5941901" cy="461665"/>
          </a:xfrm>
          <a:prstGeom prst="rect">
            <a:avLst/>
          </a:prstGeom>
          <a:noFill/>
          <a:effectLst>
            <a:outerShdw blurRad="63500" dist="25400" dir="2700000" algn="tl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MX" sz="2400" b="1" i="1" dirty="0">
                <a:solidFill>
                  <a:srgbClr val="F9D161"/>
                </a:solidFill>
                <a:effectLst/>
                <a:latin typeface="Cambria" pitchFamily="18" charset="0"/>
                <a:ea typeface="Batang" pitchFamily="18" charset="-127"/>
              </a:rPr>
              <a:t>Laboratorio  de  Inteligencia  Artificial</a:t>
            </a:r>
            <a:endParaRPr lang="en-US" sz="2400" b="1" i="1" dirty="0">
              <a:solidFill>
                <a:srgbClr val="F9D161"/>
              </a:solidFill>
              <a:effectLst/>
              <a:latin typeface="Cambria" pitchFamily="18" charset="0"/>
              <a:ea typeface="Batang" pitchFamily="18" charset="-127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09775" y="17552"/>
            <a:ext cx="4798901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2000" b="1" cap="small" dirty="0">
                <a:solidFill>
                  <a:schemeClr val="bg1"/>
                </a:solidFill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Instituto</a:t>
            </a:r>
            <a:r>
              <a:rPr lang="es-ES" sz="2000" b="1" cap="small" baseline="0" dirty="0">
                <a:solidFill>
                  <a:schemeClr val="bg1"/>
                </a:solidFill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 Politécnico Nacional</a:t>
            </a:r>
          </a:p>
          <a:p>
            <a:pPr algn="ctr"/>
            <a:r>
              <a:rPr lang="es-ES" sz="2000" b="0" dirty="0">
                <a:solidFill>
                  <a:schemeClr val="bg1"/>
                </a:solidFill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Centro de Investigación</a:t>
            </a:r>
            <a:r>
              <a:rPr lang="es-ES" sz="2000" b="0" baseline="0" dirty="0">
                <a:solidFill>
                  <a:schemeClr val="bg1"/>
                </a:solidFill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 en Computación</a:t>
            </a:r>
            <a:endParaRPr lang="en-US" sz="2000" b="0" dirty="0">
              <a:solidFill>
                <a:schemeClr val="bg1"/>
              </a:solidFill>
              <a:latin typeface="Cambria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4" name="Picture 10" descr="IPN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24215" y="423011"/>
            <a:ext cx="939576" cy="127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63500" sx="110000" sy="110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15" name="TextBox 14"/>
          <p:cNvSpPr txBox="1"/>
          <p:nvPr userDrawn="1"/>
        </p:nvSpPr>
        <p:spPr>
          <a:xfrm>
            <a:off x="4377043" y="6534150"/>
            <a:ext cx="3694258" cy="338554"/>
          </a:xfrm>
          <a:prstGeom prst="rect">
            <a:avLst/>
          </a:prstGeom>
          <a:noFill/>
          <a:effectLst>
            <a:outerShdw blurRad="50800" dist="25400" dir="2700000" algn="tl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600" b="1" i="1" dirty="0">
                <a:solidFill>
                  <a:schemeClr val="bg1"/>
                </a:solidFill>
                <a:latin typeface="Cambria" pitchFamily="18" charset="0"/>
              </a:rPr>
              <a:t>Dr. Salvador Godoy Calderón</a:t>
            </a:r>
            <a:endParaRPr lang="en-US" sz="16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6190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6" y="1546501"/>
            <a:ext cx="9164956" cy="511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56237" y="5770237"/>
            <a:ext cx="1060568" cy="111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762446"/>
            <a:ext cx="1060568" cy="111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40" y="-42715"/>
            <a:ext cx="1060568" cy="111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432" y="0"/>
            <a:ext cx="1060568" cy="111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Logos IPN-CIC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568608" y="738138"/>
            <a:ext cx="920867" cy="647485"/>
          </a:xfrm>
          <a:prstGeom prst="rect">
            <a:avLst/>
          </a:prstGeom>
          <a:effectLst>
            <a:outerShdw blurRad="127000" sx="117000" sy="117000" algn="ctr" rotWithShape="0">
              <a:schemeClr val="bg1">
                <a:alpha val="54000"/>
              </a:schemeClr>
            </a:outerShdw>
          </a:effectLst>
        </p:spPr>
      </p:pic>
      <p:sp>
        <p:nvSpPr>
          <p:cNvPr id="11" name="TextBox 10"/>
          <p:cNvSpPr txBox="1"/>
          <p:nvPr userDrawn="1"/>
        </p:nvSpPr>
        <p:spPr>
          <a:xfrm>
            <a:off x="1524000" y="686420"/>
            <a:ext cx="5941901" cy="461665"/>
          </a:xfrm>
          <a:prstGeom prst="rect">
            <a:avLst/>
          </a:prstGeom>
          <a:noFill/>
          <a:effectLst>
            <a:outerShdw blurRad="63500" dist="25400" dir="2700000" algn="tl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MX" sz="2400" b="1" i="1" dirty="0">
                <a:solidFill>
                  <a:srgbClr val="F9D161"/>
                </a:solidFill>
                <a:effectLst/>
                <a:latin typeface="Cambria" pitchFamily="18" charset="0"/>
                <a:ea typeface="Batang" pitchFamily="18" charset="-127"/>
              </a:rPr>
              <a:t>Laboratorio  de  Inteligencia  Artificial</a:t>
            </a:r>
            <a:endParaRPr lang="en-US" sz="2400" b="1" i="1" dirty="0">
              <a:solidFill>
                <a:srgbClr val="F9D161"/>
              </a:solidFill>
              <a:effectLst/>
              <a:latin typeface="Cambria" pitchFamily="18" charset="0"/>
              <a:ea typeface="Batang" pitchFamily="18" charset="-127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09775" y="17552"/>
            <a:ext cx="4798901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2000" b="1" cap="small" dirty="0">
                <a:solidFill>
                  <a:schemeClr val="bg1"/>
                </a:solidFill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Instituto</a:t>
            </a:r>
            <a:r>
              <a:rPr lang="es-ES" sz="2000" b="1" cap="small" baseline="0" dirty="0">
                <a:solidFill>
                  <a:schemeClr val="bg1"/>
                </a:solidFill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 Politécnico Nacional</a:t>
            </a:r>
          </a:p>
          <a:p>
            <a:pPr algn="ctr"/>
            <a:r>
              <a:rPr lang="es-ES" sz="2000" b="0" dirty="0">
                <a:solidFill>
                  <a:schemeClr val="bg1"/>
                </a:solidFill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Centro de Investigación</a:t>
            </a:r>
            <a:r>
              <a:rPr lang="es-ES" sz="2000" b="0" baseline="0" dirty="0">
                <a:solidFill>
                  <a:schemeClr val="bg1"/>
                </a:solidFill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 en Computación</a:t>
            </a:r>
            <a:endParaRPr lang="en-US" sz="2000" b="0" dirty="0">
              <a:solidFill>
                <a:schemeClr val="bg1"/>
              </a:solidFill>
              <a:latin typeface="Cambria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4" name="Picture 10" descr="IPN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24215" y="423011"/>
            <a:ext cx="939576" cy="127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>
                <a:lumMod val="65000"/>
                <a:alpha val="40000"/>
              </a:schemeClr>
            </a:glow>
            <a:outerShdw blurRad="63500" sx="110000" sy="110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15" name="TextBox 14"/>
          <p:cNvSpPr txBox="1"/>
          <p:nvPr userDrawn="1"/>
        </p:nvSpPr>
        <p:spPr>
          <a:xfrm>
            <a:off x="4377043" y="6534150"/>
            <a:ext cx="3694258" cy="338554"/>
          </a:xfrm>
          <a:prstGeom prst="rect">
            <a:avLst/>
          </a:prstGeom>
          <a:noFill/>
          <a:effectLst>
            <a:outerShdw blurRad="50800" dist="25400" dir="2700000" algn="tl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s-ES" sz="1600" b="1" i="1" dirty="0">
                <a:solidFill>
                  <a:schemeClr val="bg1"/>
                </a:solidFill>
                <a:latin typeface="Cambria" pitchFamily="18" charset="0"/>
              </a:rPr>
              <a:t>Dr. Salvador Godoy Calderón</a:t>
            </a:r>
            <a:endParaRPr lang="en-US" sz="16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2104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rtificial intelligenc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Logos IPN-CIC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66800" y="522210"/>
            <a:ext cx="609600" cy="428626"/>
          </a:xfrm>
          <a:prstGeom prst="rect">
            <a:avLst/>
          </a:prstGeom>
          <a:effectLst>
            <a:outerShdw blurRad="127000" sx="117000" sy="117000" algn="ctr" rotWithShape="0">
              <a:schemeClr val="bg1">
                <a:alpha val="54000"/>
              </a:schemeClr>
            </a:outerShdw>
          </a:effectLst>
        </p:spPr>
      </p:pic>
      <p:pic>
        <p:nvPicPr>
          <p:cNvPr id="29" name="Picture 10" descr="IPN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41529" y="253845"/>
            <a:ext cx="709868" cy="965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>
                <a:lumMod val="65000"/>
                <a:alpha val="40000"/>
              </a:schemeClr>
            </a:glow>
          </a:effectLst>
        </p:spPr>
      </p:pic>
      <p:sp>
        <p:nvSpPr>
          <p:cNvPr id="32" name="TextBox 31"/>
          <p:cNvSpPr txBox="1"/>
          <p:nvPr userDrawn="1"/>
        </p:nvSpPr>
        <p:spPr>
          <a:xfrm>
            <a:off x="3491325" y="99956"/>
            <a:ext cx="189186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s-ES" sz="2800" b="1" i="1" dirty="0">
                <a:solidFill>
                  <a:srgbClr val="F9D161"/>
                </a:solidFill>
              </a:rPr>
              <a:t>CIC</a:t>
            </a:r>
            <a:r>
              <a:rPr lang="es-ES" sz="2800" b="1" i="1" baseline="0" dirty="0">
                <a:solidFill>
                  <a:srgbClr val="F9D161"/>
                </a:solidFill>
              </a:rPr>
              <a:t> - IPN</a:t>
            </a:r>
            <a:endParaRPr lang="en-US" sz="2800" b="1" i="1" dirty="0">
              <a:solidFill>
                <a:srgbClr val="F9D16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56237" y="5770237"/>
            <a:ext cx="1060568" cy="111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738696"/>
            <a:ext cx="1060568" cy="111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40" y="-42715"/>
            <a:ext cx="1060568" cy="111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432" y="0"/>
            <a:ext cx="1060568" cy="111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5728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gradFill flip="none" rotWithShape="1">
          <a:gsLst>
            <a:gs pos="0">
              <a:schemeClr val="tx1"/>
            </a:gs>
            <a:gs pos="39000">
              <a:srgbClr val="0E1618"/>
            </a:gs>
            <a:gs pos="100000">
              <a:schemeClr val="tx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0"/>
            <a:ext cx="5181601" cy="4572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>
            <a:lvl1pPr algn="l">
              <a:defRPr sz="2000" b="1" i="1">
                <a:solidFill>
                  <a:srgbClr val="F9D161"/>
                </a:solidFill>
                <a:effectLst/>
                <a:latin typeface="Century Schoolbook" pitchFamily="18" charset="0"/>
              </a:defRPr>
            </a:lvl1pPr>
          </a:lstStyle>
          <a:p>
            <a:endParaRPr kumimoji="0"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7072599" y="6603522"/>
            <a:ext cx="20714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i="1" dirty="0">
                <a:solidFill>
                  <a:schemeClr val="bg1">
                    <a:lumMod val="65000"/>
                  </a:schemeClr>
                </a:solidFill>
              </a:rPr>
              <a:t>Dr. Salvador Godoy Calderón</a:t>
            </a:r>
            <a:endParaRPr lang="en-US" sz="11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9" y="19050"/>
            <a:ext cx="3124200" cy="37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4" y="6457898"/>
            <a:ext cx="3124200" cy="14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9050"/>
            <a:ext cx="428624" cy="37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888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gradFill flip="none" rotWithShape="1">
          <a:gsLst>
            <a:gs pos="0">
              <a:schemeClr val="tx1"/>
            </a:gs>
            <a:gs pos="39000">
              <a:srgbClr val="030505"/>
            </a:gs>
            <a:gs pos="100000">
              <a:schemeClr val="tx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5181601" cy="4572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>
            <a:lvl1pPr algn="l">
              <a:defRPr sz="2400" b="1" i="1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entury Schoolbook" pitchFamily="18" charset="0"/>
              </a:defRPr>
            </a:lvl1pPr>
          </a:lstStyle>
          <a:p>
            <a:endParaRPr kumimoji="0"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12765" y="6601960"/>
            <a:ext cx="20714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i="1" dirty="0">
                <a:solidFill>
                  <a:schemeClr val="bg1">
                    <a:lumMod val="65000"/>
                  </a:schemeClr>
                </a:solidFill>
              </a:rPr>
              <a:t>Dr. Salvador Godoy Calderón</a:t>
            </a:r>
            <a:endParaRPr lang="en-US" sz="11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513" y="29227"/>
            <a:ext cx="17621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61" y="0"/>
            <a:ext cx="4953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" y="6408212"/>
            <a:ext cx="2339340" cy="20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351" y="6508764"/>
            <a:ext cx="480950" cy="325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7550" y="6492875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tx1"/>
                </a:solidFill>
                <a:latin typeface="Cambria" pitchFamily="18" charset="0"/>
              </a:defRPr>
            </a:lvl1pPr>
          </a:lstStyle>
          <a:p>
            <a:fld id="{5A44AD97-8658-4163-840F-00D80741FE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419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295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689" r:id="rId2"/>
    <p:sldLayoutId id="2147483718" r:id="rId3"/>
    <p:sldLayoutId id="2147483717" r:id="rId4"/>
    <p:sldLayoutId id="2147483713" r:id="rId5"/>
    <p:sldLayoutId id="2147483716" r:id="rId6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76400" y="1981200"/>
            <a:ext cx="5825841" cy="892552"/>
          </a:xfrm>
          <a:prstGeom prst="rect">
            <a:avLst/>
          </a:prstGeom>
          <a:solidFill>
            <a:schemeClr val="tx1">
              <a:alpha val="48000"/>
            </a:schemeClr>
          </a:solidFill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Explainable</a:t>
            </a:r>
            <a:r>
              <a:rPr lang="es-MX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Artificial  </a:t>
            </a:r>
            <a:r>
              <a:rPr lang="es-MX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Intelligence</a:t>
            </a:r>
            <a:endParaRPr lang="es-MX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MX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MX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XAI</a:t>
            </a:r>
            <a:r>
              <a:rPr lang="es-MX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MX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MX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44AD97-8658-4163-840F-00D80741FEC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884" y="3657600"/>
            <a:ext cx="3081716" cy="1979305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385677"/>
            <a:ext cx="2246744" cy="1087424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968" y="4391220"/>
            <a:ext cx="2672431" cy="1783013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166" y="5385677"/>
            <a:ext cx="1747735" cy="1176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851" y="640563"/>
            <a:ext cx="3069756" cy="2038632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228" y="1600200"/>
            <a:ext cx="1843087" cy="1757362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83" y="762000"/>
            <a:ext cx="3928015" cy="2053688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22" y="2700531"/>
            <a:ext cx="4061045" cy="131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66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High </a:t>
            </a:r>
            <a:r>
              <a:rPr lang="es-MX" dirty="0" err="1"/>
              <a:t>Risk</a:t>
            </a:r>
            <a:r>
              <a:rPr lang="es-MX" dirty="0"/>
              <a:t> </a:t>
            </a:r>
            <a:r>
              <a:rPr lang="es-MX" dirty="0" err="1"/>
              <a:t>environments</a:t>
            </a:r>
            <a:r>
              <a:rPr lang="es-MX" dirty="0"/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44AD97-8658-4163-840F-00D80741FEC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442" y="521329"/>
            <a:ext cx="3641909" cy="2008924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3762954"/>
            <a:ext cx="3342658" cy="2247937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278" y="3962400"/>
            <a:ext cx="2731322" cy="2048491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390" y="4984511"/>
            <a:ext cx="2578653" cy="1621967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5"/>
          <a:stretch/>
        </p:blipFill>
        <p:spPr bwMode="auto">
          <a:xfrm>
            <a:off x="5801508" y="2034468"/>
            <a:ext cx="3124379" cy="172951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4886922"/>
            <a:ext cx="2522209" cy="1646207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Artificial intelligence and aviation: an introduction | SAP Conversational  AI Blo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6" y="609600"/>
            <a:ext cx="3785349" cy="2197945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648" y="1856232"/>
            <a:ext cx="3368082" cy="1743797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88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Potencial </a:t>
            </a:r>
            <a:r>
              <a:rPr lang="es-MX" dirty="0" err="1"/>
              <a:t>benefits</a:t>
            </a:r>
            <a:r>
              <a:rPr lang="es-MX" dirty="0"/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44AD97-8658-4163-840F-00D80741FEC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9160" y="914399"/>
            <a:ext cx="7696200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If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a  machine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learning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model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can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explain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its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results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,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then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it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can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help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to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ensure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:</a:t>
            </a:r>
            <a:endParaRPr lang="en-US" sz="24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2590800"/>
            <a:ext cx="723900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450850" indent="-450850" algn="just">
              <a:buClr>
                <a:srgbClr val="FFC000"/>
              </a:buClr>
              <a:buFont typeface="Wingdings 2" pitchFamily="18" charset="2"/>
              <a:buChar char="ö"/>
            </a:pPr>
            <a:r>
              <a:rPr lang="es-MX" sz="24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Fairness</a:t>
            </a:r>
            <a:r>
              <a:rPr lang="es-MX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of 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model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(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detect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learning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bias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)…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3272135"/>
            <a:ext cx="723900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450850" indent="-450850" algn="just">
              <a:buClr>
                <a:srgbClr val="FFC000"/>
              </a:buClr>
              <a:buFont typeface="Wingdings 2" pitchFamily="18" charset="2"/>
              <a:buChar char="ö"/>
            </a:pPr>
            <a:r>
              <a:rPr lang="es-MX" sz="24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Privacy</a:t>
            </a:r>
            <a:r>
              <a:rPr lang="es-MX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of 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sensitive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information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…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3953470"/>
            <a:ext cx="723900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450850" indent="-450850" algn="just">
              <a:buClr>
                <a:srgbClr val="FFC000"/>
              </a:buClr>
              <a:buFont typeface="Wingdings 2" pitchFamily="18" charset="2"/>
              <a:buChar char="ö"/>
            </a:pPr>
            <a:r>
              <a:rPr lang="es-MX" sz="24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Robustness</a:t>
            </a:r>
            <a:r>
              <a:rPr lang="es-MX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of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input-output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relation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…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4572000"/>
            <a:ext cx="723900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450850" indent="-450850" algn="just">
              <a:buClr>
                <a:srgbClr val="FFC000"/>
              </a:buClr>
              <a:buFont typeface="Wingdings 2" pitchFamily="18" charset="2"/>
              <a:buChar char="ö"/>
            </a:pPr>
            <a:r>
              <a:rPr lang="es-MX" sz="24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Causality</a:t>
            </a:r>
            <a:r>
              <a:rPr lang="es-MX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of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learned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model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…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1600" y="5190530"/>
            <a:ext cx="723900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450850" indent="-450850" algn="just">
              <a:buClr>
                <a:srgbClr val="FFC000"/>
              </a:buClr>
              <a:buFont typeface="Wingdings 2" pitchFamily="18" charset="2"/>
              <a:buChar char="ö"/>
            </a:pPr>
            <a:r>
              <a:rPr lang="es-MX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Trust &amp;  </a:t>
            </a:r>
            <a:r>
              <a:rPr lang="es-MX" sz="24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acceptance</a:t>
            </a:r>
            <a:r>
              <a:rPr lang="es-MX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of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use  of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model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…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97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5486400" cy="457200"/>
          </a:xfrm>
        </p:spPr>
        <p:txBody>
          <a:bodyPr>
            <a:normAutofit/>
          </a:bodyPr>
          <a:lstStyle/>
          <a:p>
            <a:r>
              <a:rPr lang="es-MX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But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… </a:t>
            </a:r>
            <a:r>
              <a:rPr lang="es-MX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what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s-MX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is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  <a:r>
              <a:rPr lang="es-MX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interpretability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s-MX" i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?</a:t>
            </a:r>
            <a:endParaRPr lang="en-US" i="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44AD97-8658-4163-840F-00D80741FEC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131" y="2209800"/>
            <a:ext cx="7957429" cy="22159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32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« </a:t>
            </a:r>
            <a:r>
              <a:rPr lang="es-MX" sz="28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Interpretability</a:t>
            </a:r>
            <a:r>
              <a:rPr lang="es-MX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8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is</a:t>
            </a:r>
            <a:r>
              <a:rPr lang="es-MX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8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es-MX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8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degree</a:t>
            </a:r>
            <a:r>
              <a:rPr lang="es-MX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8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to</a:t>
            </a:r>
            <a:r>
              <a:rPr lang="es-MX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8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which</a:t>
            </a:r>
            <a:r>
              <a:rPr lang="es-MX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a  human  can  </a:t>
            </a:r>
            <a:r>
              <a:rPr lang="es-MX" sz="28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understand</a:t>
            </a:r>
            <a:r>
              <a:rPr lang="es-MX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8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es-MX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8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cause  of  a  </a:t>
            </a:r>
            <a:r>
              <a:rPr lang="es-MX" sz="2800" i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decision</a:t>
            </a:r>
            <a:r>
              <a:rPr lang="es-MX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 and/</a:t>
            </a:r>
            <a:r>
              <a:rPr lang="es-MX" sz="28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or</a:t>
            </a:r>
            <a:r>
              <a:rPr lang="es-MX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800" i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consistently</a:t>
            </a:r>
            <a:r>
              <a:rPr lang="es-MX" sz="28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 </a:t>
            </a:r>
            <a:r>
              <a:rPr lang="es-MX" sz="2800" i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predict</a:t>
            </a:r>
            <a:r>
              <a:rPr lang="es-MX" sz="28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 </a:t>
            </a:r>
            <a:r>
              <a:rPr lang="es-MX" sz="2800" i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es-MX" sz="28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 </a:t>
            </a:r>
            <a:r>
              <a:rPr lang="es-MX" sz="2800" i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model’s</a:t>
            </a:r>
            <a:r>
              <a:rPr lang="es-MX" sz="28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 </a:t>
            </a:r>
            <a:r>
              <a:rPr lang="es-MX" sz="2800" i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result</a:t>
            </a:r>
            <a:r>
              <a:rPr lang="es-MX" sz="28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MX" sz="32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»</a:t>
            </a:r>
            <a:endParaRPr lang="en-US" sz="3200" i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9371" y="908534"/>
            <a:ext cx="7621886" cy="9900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ts val="3500"/>
              </a:lnSpc>
            </a:pP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Currently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there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is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no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mathematical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definition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of  </a:t>
            </a:r>
            <a:r>
              <a:rPr lang="es-MX" sz="2400" i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interpretability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…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3272" y="4724400"/>
            <a:ext cx="76218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Miller, Tim. </a:t>
            </a:r>
          </a:p>
          <a:p>
            <a:r>
              <a:rPr lang="en-US" dirty="0">
                <a:solidFill>
                  <a:schemeClr val="bg1"/>
                </a:solidFill>
              </a:rPr>
              <a:t>"</a:t>
            </a:r>
            <a:r>
              <a:rPr lang="en-US" i="1" dirty="0">
                <a:solidFill>
                  <a:schemeClr val="bg1"/>
                </a:solidFill>
              </a:rPr>
              <a:t>Explanation in artificial intelligence: Insights from the social sciences</a:t>
            </a:r>
            <a:r>
              <a:rPr lang="en-US" dirty="0">
                <a:solidFill>
                  <a:schemeClr val="bg1"/>
                </a:solidFill>
              </a:rPr>
              <a:t>." </a:t>
            </a:r>
          </a:p>
          <a:p>
            <a:r>
              <a:rPr lang="en-US" dirty="0" err="1">
                <a:solidFill>
                  <a:schemeClr val="bg1"/>
                </a:solidFill>
              </a:rPr>
              <a:t>arXiv</a:t>
            </a:r>
            <a:r>
              <a:rPr lang="en-US" dirty="0">
                <a:solidFill>
                  <a:schemeClr val="bg1"/>
                </a:solidFill>
              </a:rPr>
              <a:t> Preprint   arXiv:1706.07269. (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2017</a:t>
            </a:r>
            <a:r>
              <a:rPr lang="en-US" dirty="0">
                <a:solidFill>
                  <a:schemeClr val="bg1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47893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What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  <a:r>
              <a:rPr lang="es-MX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is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  <a:r>
              <a:rPr lang="es-MX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an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  <a:r>
              <a:rPr lang="es-MX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explanation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s-MX" i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?</a:t>
            </a:r>
            <a:endParaRPr lang="en-US" i="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44AD97-8658-4163-840F-00D80741FEC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44989" y="725269"/>
            <a:ext cx="7537011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An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explanation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is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the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answer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to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a  </a:t>
            </a:r>
            <a:r>
              <a:rPr lang="es-MX" sz="24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itchFamily="18" charset="0"/>
              </a:rPr>
              <a:t>WHY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-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question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…</a:t>
            </a:r>
            <a:endParaRPr lang="en-US" sz="24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1651399"/>
            <a:ext cx="7391400" cy="13966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ts val="3500"/>
              </a:lnSpc>
            </a:pPr>
            <a:r>
              <a:rPr lang="es-MX" sz="24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itchFamily="18" charset="0"/>
              </a:rPr>
              <a:t>HOW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-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questions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can  be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usually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be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rephrased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as  a </a:t>
            </a:r>
            <a:r>
              <a:rPr lang="es-MX" sz="24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itchFamily="18" charset="0"/>
              </a:rPr>
              <a:t>WHY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-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question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or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answered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by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an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algorithmic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description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…</a:t>
            </a:r>
            <a:endParaRPr lang="en-US" sz="24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4133" y="4138403"/>
            <a:ext cx="259080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442913" indent="-442913" algn="just">
              <a:lnSpc>
                <a:spcPct val="150000"/>
              </a:lnSpc>
              <a:buClr>
                <a:srgbClr val="FFC000"/>
              </a:buClr>
              <a:buFont typeface="Wingdings 2" pitchFamily="18" charset="2"/>
              <a:buChar char="ö"/>
            </a:pP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Contrastive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…</a:t>
            </a:r>
            <a:endParaRPr lang="en-US" sz="24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4133" y="4707402"/>
            <a:ext cx="205740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442913" indent="-442913" algn="just">
              <a:lnSpc>
                <a:spcPct val="150000"/>
              </a:lnSpc>
              <a:buClr>
                <a:srgbClr val="FFC000"/>
              </a:buClr>
              <a:buFont typeface="Wingdings 2" pitchFamily="18" charset="2"/>
              <a:buChar char="ö"/>
            </a:pP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Selected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…</a:t>
            </a:r>
            <a:endParaRPr lang="en-US" sz="24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4133" y="5278902"/>
            <a:ext cx="441960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442913" indent="-442913" algn="just">
              <a:lnSpc>
                <a:spcPct val="150000"/>
              </a:lnSpc>
              <a:buClr>
                <a:srgbClr val="FFC000"/>
              </a:buClr>
              <a:buFont typeface="Wingdings 2" pitchFamily="18" charset="2"/>
              <a:buChar char="ö"/>
            </a:pP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Focused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on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the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abnormal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…</a:t>
            </a:r>
            <a:endParaRPr lang="en-US" sz="24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3000" y="4127502"/>
            <a:ext cx="335280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442913" indent="-442913" algn="just">
              <a:lnSpc>
                <a:spcPct val="150000"/>
              </a:lnSpc>
              <a:buClr>
                <a:srgbClr val="FFC000"/>
              </a:buClr>
              <a:buFont typeface="Wingdings 2" pitchFamily="18" charset="2"/>
              <a:buChar char="ö"/>
            </a:pP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Socially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sensitive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…</a:t>
            </a:r>
            <a:endParaRPr lang="en-US" sz="24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6048" y="4707402"/>
            <a:ext cx="236220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442913" indent="-442913" algn="just">
              <a:lnSpc>
                <a:spcPct val="150000"/>
              </a:lnSpc>
              <a:buClr>
                <a:srgbClr val="FFC000"/>
              </a:buClr>
              <a:buFont typeface="Wingdings 2" pitchFamily="18" charset="2"/>
              <a:buChar char="ö"/>
            </a:pP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Verifiable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…</a:t>
            </a:r>
            <a:endParaRPr lang="en-US" sz="24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4989" y="3222495"/>
            <a:ext cx="5022411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FFC000"/>
              </a:buClr>
            </a:pP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Human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explanations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 are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usually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…</a:t>
            </a:r>
            <a:endParaRPr lang="en-US" sz="2400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41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Properties</a:t>
            </a:r>
            <a:r>
              <a:rPr lang="es-MX" dirty="0"/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44AD97-8658-4163-840F-00D80741FEC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045" y="762000"/>
            <a:ext cx="723900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442913" indent="-442913" algn="just">
              <a:lnSpc>
                <a:spcPct val="150000"/>
              </a:lnSpc>
              <a:buClr>
                <a:srgbClr val="FFC000"/>
              </a:buClr>
              <a:buFont typeface="Wingdings 2" pitchFamily="18" charset="2"/>
              <a:buChar char="ö"/>
            </a:pP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Explanations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are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usually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</a:t>
            </a:r>
            <a:r>
              <a:rPr lang="es-MX" sz="24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itchFamily="18" charset="0"/>
              </a:rPr>
              <a:t>CONTRASTIVE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…</a:t>
            </a:r>
            <a:endParaRPr lang="en-US" sz="24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34836" y="1600200"/>
            <a:ext cx="624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Why  this  result  was reached  instead of another  possible  result ?</a:t>
            </a:r>
          </a:p>
        </p:txBody>
      </p:sp>
      <p:sp>
        <p:nvSpPr>
          <p:cNvPr id="6" name="Rectangle 5"/>
          <p:cNvSpPr/>
          <p:nvPr/>
        </p:nvSpPr>
        <p:spPr>
          <a:xfrm>
            <a:off x="1834836" y="2478976"/>
            <a:ext cx="6248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Humans  tend  to  think  in  counterfactual  cases…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92" y="3318381"/>
            <a:ext cx="346152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533900"/>
            <a:ext cx="3451577" cy="194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24" y="3318381"/>
            <a:ext cx="3185846" cy="179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29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Properties</a:t>
            </a:r>
            <a:r>
              <a:rPr lang="es-MX" dirty="0"/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44AD97-8658-4163-840F-00D80741FEC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045" y="762000"/>
            <a:ext cx="723900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442913" indent="-442913" algn="just">
              <a:lnSpc>
                <a:spcPct val="150000"/>
              </a:lnSpc>
              <a:buClr>
                <a:srgbClr val="FFC000"/>
              </a:buClr>
              <a:buFont typeface="Wingdings 2" pitchFamily="18" charset="2"/>
              <a:buChar char="ö"/>
            </a:pP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Explanations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are  </a:t>
            </a:r>
            <a:r>
              <a:rPr lang="es-MX" sz="24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itchFamily="18" charset="0"/>
              </a:rPr>
              <a:t>SELECTED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…</a:t>
            </a:r>
            <a:endParaRPr lang="en-US" sz="24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30036" y="1524000"/>
            <a:ext cx="6248400" cy="780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800"/>
              </a:lnSpc>
            </a:pPr>
            <a:r>
              <a:rPr lang="es-MX" sz="2000" dirty="0" err="1">
                <a:solidFill>
                  <a:schemeClr val="bg1"/>
                </a:solidFill>
              </a:rPr>
              <a:t>Users</a:t>
            </a:r>
            <a:r>
              <a:rPr lang="es-MX" sz="2000" dirty="0">
                <a:solidFill>
                  <a:schemeClr val="bg1"/>
                </a:solidFill>
              </a:rPr>
              <a:t>  </a:t>
            </a:r>
            <a:r>
              <a:rPr lang="es-MX" sz="2000" dirty="0" err="1">
                <a:solidFill>
                  <a:schemeClr val="bg1"/>
                </a:solidFill>
              </a:rPr>
              <a:t>don’t</a:t>
            </a:r>
            <a:r>
              <a:rPr lang="es-MX" sz="2000" dirty="0">
                <a:solidFill>
                  <a:schemeClr val="bg1"/>
                </a:solidFill>
              </a:rPr>
              <a:t>  </a:t>
            </a:r>
            <a:r>
              <a:rPr lang="es-MX" sz="2000" dirty="0" err="1">
                <a:solidFill>
                  <a:schemeClr val="bg1"/>
                </a:solidFill>
              </a:rPr>
              <a:t>want</a:t>
            </a:r>
            <a:r>
              <a:rPr lang="es-MX" sz="2000" dirty="0">
                <a:solidFill>
                  <a:schemeClr val="bg1"/>
                </a:solidFill>
              </a:rPr>
              <a:t>  a  </a:t>
            </a:r>
            <a:r>
              <a:rPr lang="es-MX" sz="2000" dirty="0" err="1">
                <a:solidFill>
                  <a:schemeClr val="bg1"/>
                </a:solidFill>
              </a:rPr>
              <a:t>list</a:t>
            </a:r>
            <a:r>
              <a:rPr lang="es-MX" sz="2000" dirty="0">
                <a:solidFill>
                  <a:schemeClr val="bg1"/>
                </a:solidFill>
              </a:rPr>
              <a:t>  of  </a:t>
            </a:r>
            <a:r>
              <a:rPr lang="es-MX" sz="2000" dirty="0" err="1">
                <a:solidFill>
                  <a:schemeClr val="bg1"/>
                </a:solidFill>
              </a:rPr>
              <a:t>all</a:t>
            </a:r>
            <a:r>
              <a:rPr lang="es-MX" sz="2000" dirty="0">
                <a:solidFill>
                  <a:schemeClr val="bg1"/>
                </a:solidFill>
              </a:rPr>
              <a:t>  </a:t>
            </a:r>
            <a:r>
              <a:rPr lang="es-MX" sz="2000" dirty="0" err="1">
                <a:solidFill>
                  <a:schemeClr val="bg1"/>
                </a:solidFill>
              </a:rPr>
              <a:t>possible</a:t>
            </a:r>
            <a:r>
              <a:rPr lang="es-MX" sz="2000" dirty="0">
                <a:solidFill>
                  <a:schemeClr val="bg1"/>
                </a:solidFill>
              </a:rPr>
              <a:t>  causes  of  </a:t>
            </a:r>
            <a:r>
              <a:rPr lang="es-MX" sz="2000" dirty="0" err="1">
                <a:solidFill>
                  <a:schemeClr val="bg1"/>
                </a:solidFill>
              </a:rPr>
              <a:t>an</a:t>
            </a:r>
            <a:r>
              <a:rPr lang="es-MX" sz="2000" dirty="0">
                <a:solidFill>
                  <a:schemeClr val="bg1"/>
                </a:solidFill>
              </a:rPr>
              <a:t>  </a:t>
            </a:r>
            <a:r>
              <a:rPr lang="es-MX" sz="2000" dirty="0" err="1">
                <a:solidFill>
                  <a:schemeClr val="bg1"/>
                </a:solidFill>
              </a:rPr>
              <a:t>event</a:t>
            </a:r>
            <a:r>
              <a:rPr lang="es-MX" sz="2000" dirty="0">
                <a:solidFill>
                  <a:schemeClr val="bg1"/>
                </a:solidFill>
              </a:rPr>
              <a:t>…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30036" y="2438400"/>
            <a:ext cx="6248400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800"/>
              </a:lnSpc>
            </a:pPr>
            <a:r>
              <a:rPr lang="es-MX" sz="2000" dirty="0" err="1">
                <a:solidFill>
                  <a:schemeClr val="bg1"/>
                </a:solidFill>
              </a:rPr>
              <a:t>They</a:t>
            </a:r>
            <a:r>
              <a:rPr lang="es-MX" sz="2000" dirty="0">
                <a:solidFill>
                  <a:schemeClr val="bg1"/>
                </a:solidFill>
              </a:rPr>
              <a:t>  </a:t>
            </a:r>
            <a:r>
              <a:rPr lang="es-MX" sz="2000" dirty="0" err="1">
                <a:solidFill>
                  <a:schemeClr val="bg1"/>
                </a:solidFill>
              </a:rPr>
              <a:t>want</a:t>
            </a:r>
            <a:r>
              <a:rPr lang="es-MX" sz="2000" dirty="0">
                <a:solidFill>
                  <a:schemeClr val="bg1"/>
                </a:solidFill>
              </a:rPr>
              <a:t>  </a:t>
            </a:r>
            <a:r>
              <a:rPr lang="es-MX" sz="2000" dirty="0" err="1">
                <a:solidFill>
                  <a:schemeClr val="bg1"/>
                </a:solidFill>
              </a:rPr>
              <a:t>the</a:t>
            </a:r>
            <a:r>
              <a:rPr lang="es-MX" sz="2000" dirty="0">
                <a:solidFill>
                  <a:schemeClr val="bg1"/>
                </a:solidFill>
              </a:rPr>
              <a:t>  </a:t>
            </a:r>
            <a:r>
              <a:rPr lang="es-MX" sz="2000" dirty="0" err="1">
                <a:solidFill>
                  <a:schemeClr val="bg1"/>
                </a:solidFill>
              </a:rPr>
              <a:t>specific</a:t>
            </a:r>
            <a:r>
              <a:rPr lang="es-MX" sz="2000" dirty="0">
                <a:solidFill>
                  <a:schemeClr val="bg1"/>
                </a:solidFill>
              </a:rPr>
              <a:t>  cause  of  a  particular  </a:t>
            </a:r>
            <a:r>
              <a:rPr lang="es-MX" sz="2000" dirty="0" err="1">
                <a:solidFill>
                  <a:schemeClr val="bg1"/>
                </a:solidFill>
              </a:rPr>
              <a:t>result</a:t>
            </a:r>
            <a:r>
              <a:rPr lang="es-MX" sz="2000" dirty="0">
                <a:solidFill>
                  <a:schemeClr val="bg1"/>
                </a:solidFill>
              </a:rPr>
              <a:t>…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36" y="4227576"/>
            <a:ext cx="279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64118"/>
            <a:ext cx="3661938" cy="234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72712"/>
            <a:ext cx="2335762" cy="253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15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Properties</a:t>
            </a:r>
            <a:r>
              <a:rPr lang="es-MX" dirty="0"/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44AD97-8658-4163-840F-00D80741FEC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6757" y="594359"/>
            <a:ext cx="7239000" cy="5777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442913" indent="-442913" algn="just">
              <a:lnSpc>
                <a:spcPct val="150000"/>
              </a:lnSpc>
              <a:buClr>
                <a:srgbClr val="FFC000"/>
              </a:buClr>
              <a:buFont typeface="Wingdings 2" pitchFamily="18" charset="2"/>
              <a:buChar char="ö"/>
            </a:pP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Explanations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are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foucsed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on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the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</a:t>
            </a:r>
            <a:r>
              <a:rPr lang="es-MX" sz="24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itchFamily="18" charset="0"/>
              </a:rPr>
              <a:t>ABNORMAL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…</a:t>
            </a:r>
            <a:endParaRPr lang="en-US" sz="24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17904" y="1347361"/>
            <a:ext cx="6248400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800"/>
              </a:lnSpc>
            </a:pPr>
            <a:r>
              <a:rPr lang="es-MX" sz="2000" dirty="0" err="1">
                <a:solidFill>
                  <a:schemeClr val="bg1"/>
                </a:solidFill>
              </a:rPr>
              <a:t>People</a:t>
            </a:r>
            <a:r>
              <a:rPr lang="es-MX" sz="2000" dirty="0">
                <a:solidFill>
                  <a:schemeClr val="bg1"/>
                </a:solidFill>
              </a:rPr>
              <a:t>  </a:t>
            </a:r>
            <a:r>
              <a:rPr lang="es-MX" sz="2000" dirty="0" err="1">
                <a:solidFill>
                  <a:schemeClr val="bg1"/>
                </a:solidFill>
              </a:rPr>
              <a:t>seek</a:t>
            </a:r>
            <a:r>
              <a:rPr lang="es-MX" sz="2000" dirty="0">
                <a:solidFill>
                  <a:schemeClr val="bg1"/>
                </a:solidFill>
              </a:rPr>
              <a:t>  </a:t>
            </a:r>
            <a:r>
              <a:rPr lang="es-MX" sz="2000" dirty="0" err="1">
                <a:solidFill>
                  <a:schemeClr val="bg1"/>
                </a:solidFill>
              </a:rPr>
              <a:t>abnormal</a:t>
            </a:r>
            <a:r>
              <a:rPr lang="es-MX" sz="2000" dirty="0">
                <a:solidFill>
                  <a:schemeClr val="bg1"/>
                </a:solidFill>
              </a:rPr>
              <a:t>  causes  </a:t>
            </a:r>
            <a:r>
              <a:rPr lang="es-MX" sz="2000" dirty="0" err="1">
                <a:solidFill>
                  <a:schemeClr val="bg1"/>
                </a:solidFill>
              </a:rPr>
              <a:t>for</a:t>
            </a:r>
            <a:r>
              <a:rPr lang="es-MX" sz="2000" dirty="0">
                <a:solidFill>
                  <a:schemeClr val="bg1"/>
                </a:solidFill>
              </a:rPr>
              <a:t>  </a:t>
            </a:r>
            <a:r>
              <a:rPr lang="es-MX" sz="2000" dirty="0" err="1">
                <a:solidFill>
                  <a:schemeClr val="bg1"/>
                </a:solidFill>
              </a:rPr>
              <a:t>unexpected</a:t>
            </a:r>
            <a:r>
              <a:rPr lang="es-MX" sz="2000" dirty="0">
                <a:solidFill>
                  <a:schemeClr val="bg1"/>
                </a:solidFill>
              </a:rPr>
              <a:t>  </a:t>
            </a:r>
            <a:r>
              <a:rPr lang="es-MX" sz="2000" dirty="0" err="1">
                <a:solidFill>
                  <a:schemeClr val="bg1"/>
                </a:solidFill>
              </a:rPr>
              <a:t>results</a:t>
            </a:r>
            <a:r>
              <a:rPr lang="es-MX" sz="2000" dirty="0">
                <a:solidFill>
                  <a:schemeClr val="bg1"/>
                </a:solidFill>
              </a:rPr>
              <a:t>…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17904" y="2194415"/>
            <a:ext cx="6248400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800"/>
              </a:lnSpc>
            </a:pPr>
            <a:r>
              <a:rPr lang="es-MX" sz="2000" dirty="0" err="1">
                <a:solidFill>
                  <a:schemeClr val="bg1"/>
                </a:solidFill>
              </a:rPr>
              <a:t>Although</a:t>
            </a:r>
            <a:r>
              <a:rPr lang="es-MX" sz="2000" dirty="0">
                <a:solidFill>
                  <a:schemeClr val="bg1"/>
                </a:solidFill>
              </a:rPr>
              <a:t>  </a:t>
            </a:r>
            <a:r>
              <a:rPr lang="es-MX" sz="2000" dirty="0" err="1">
                <a:solidFill>
                  <a:schemeClr val="bg1"/>
                </a:solidFill>
              </a:rPr>
              <a:t>with</a:t>
            </a:r>
            <a:r>
              <a:rPr lang="es-MX" sz="2000" dirty="0">
                <a:solidFill>
                  <a:schemeClr val="bg1"/>
                </a:solidFill>
              </a:rPr>
              <a:t>  </a:t>
            </a:r>
            <a:r>
              <a:rPr lang="es-MX" sz="2000" dirty="0" err="1">
                <a:solidFill>
                  <a:schemeClr val="bg1"/>
                </a:solidFill>
              </a:rPr>
              <a:t>very</a:t>
            </a:r>
            <a:r>
              <a:rPr lang="es-MX" sz="2000" dirty="0">
                <a:solidFill>
                  <a:schemeClr val="bg1"/>
                </a:solidFill>
              </a:rPr>
              <a:t>  </a:t>
            </a:r>
            <a:r>
              <a:rPr lang="es-MX" sz="2000" dirty="0" err="1">
                <a:solidFill>
                  <a:schemeClr val="bg1"/>
                </a:solidFill>
              </a:rPr>
              <a:t>low</a:t>
            </a:r>
            <a:r>
              <a:rPr lang="es-MX" sz="2000" dirty="0">
                <a:solidFill>
                  <a:schemeClr val="bg1"/>
                </a:solidFill>
              </a:rPr>
              <a:t>  </a:t>
            </a:r>
            <a:r>
              <a:rPr lang="es-MX" sz="2000" dirty="0" err="1">
                <a:solidFill>
                  <a:schemeClr val="bg1"/>
                </a:solidFill>
              </a:rPr>
              <a:t>probabilities</a:t>
            </a:r>
            <a:r>
              <a:rPr lang="es-MX" sz="2000" dirty="0">
                <a:solidFill>
                  <a:schemeClr val="bg1"/>
                </a:solidFill>
              </a:rPr>
              <a:t>,  </a:t>
            </a:r>
            <a:r>
              <a:rPr lang="es-MX" sz="2000" dirty="0" err="1">
                <a:solidFill>
                  <a:schemeClr val="bg1"/>
                </a:solidFill>
              </a:rPr>
              <a:t>these</a:t>
            </a:r>
            <a:r>
              <a:rPr lang="es-MX" sz="2000" dirty="0">
                <a:solidFill>
                  <a:schemeClr val="bg1"/>
                </a:solidFill>
              </a:rPr>
              <a:t>  </a:t>
            </a:r>
            <a:r>
              <a:rPr lang="es-MX" sz="2000" dirty="0" err="1">
                <a:solidFill>
                  <a:schemeClr val="bg1"/>
                </a:solidFill>
              </a:rPr>
              <a:t>circumstances</a:t>
            </a:r>
            <a:r>
              <a:rPr lang="es-MX" sz="2000" dirty="0">
                <a:solidFill>
                  <a:schemeClr val="bg1"/>
                </a:solidFill>
              </a:rPr>
              <a:t>   can  </a:t>
            </a:r>
            <a:r>
              <a:rPr lang="es-MX" sz="2000" dirty="0" err="1">
                <a:solidFill>
                  <a:schemeClr val="bg1"/>
                </a:solidFill>
              </a:rPr>
              <a:t>happen</a:t>
            </a:r>
            <a:r>
              <a:rPr lang="es-MX" sz="2000" dirty="0">
                <a:solidFill>
                  <a:schemeClr val="bg1"/>
                </a:solidFill>
              </a:rPr>
              <a:t>…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20" y="3505200"/>
            <a:ext cx="4048880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124200"/>
            <a:ext cx="3810000" cy="2141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32979"/>
            <a:ext cx="3758098" cy="252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97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Properties</a:t>
            </a:r>
            <a:r>
              <a:rPr lang="es-MX" dirty="0"/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44AD97-8658-4163-840F-00D80741FEC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045" y="625506"/>
            <a:ext cx="723900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442913" indent="-442913" algn="just">
              <a:lnSpc>
                <a:spcPct val="150000"/>
              </a:lnSpc>
              <a:buClr>
                <a:srgbClr val="FFC000"/>
              </a:buClr>
              <a:buFont typeface="Wingdings 2" pitchFamily="18" charset="2"/>
              <a:buChar char="ö"/>
            </a:pP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Explanations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are  </a:t>
            </a:r>
            <a:r>
              <a:rPr lang="es-MX" sz="24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itchFamily="18" charset="0"/>
              </a:rPr>
              <a:t>SOCIALLY  SENSITIVE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…</a:t>
            </a:r>
            <a:endParaRPr lang="en-US" sz="24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17904" y="1347361"/>
            <a:ext cx="6248400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800"/>
              </a:lnSpc>
            </a:pPr>
            <a:r>
              <a:rPr lang="es-MX" sz="2000" dirty="0" err="1">
                <a:solidFill>
                  <a:schemeClr val="bg1"/>
                </a:solidFill>
              </a:rPr>
              <a:t>The</a:t>
            </a:r>
            <a:r>
              <a:rPr lang="es-MX" sz="2000" dirty="0">
                <a:solidFill>
                  <a:schemeClr val="bg1"/>
                </a:solidFill>
              </a:rPr>
              <a:t>  social  </a:t>
            </a:r>
            <a:r>
              <a:rPr lang="es-MX" sz="2000" dirty="0" err="1">
                <a:solidFill>
                  <a:schemeClr val="bg1"/>
                </a:solidFill>
              </a:rPr>
              <a:t>context</a:t>
            </a:r>
            <a:r>
              <a:rPr lang="es-MX" sz="2000" dirty="0">
                <a:solidFill>
                  <a:schemeClr val="bg1"/>
                </a:solidFill>
              </a:rPr>
              <a:t>  of  </a:t>
            </a:r>
            <a:r>
              <a:rPr lang="es-MX" sz="2000" dirty="0" err="1">
                <a:solidFill>
                  <a:schemeClr val="bg1"/>
                </a:solidFill>
              </a:rPr>
              <a:t>agents</a:t>
            </a:r>
            <a:r>
              <a:rPr lang="es-MX" sz="2000" dirty="0">
                <a:solidFill>
                  <a:schemeClr val="bg1"/>
                </a:solidFill>
              </a:rPr>
              <a:t>  determines  </a:t>
            </a:r>
            <a:r>
              <a:rPr lang="es-MX" sz="2000" dirty="0" err="1">
                <a:solidFill>
                  <a:schemeClr val="bg1"/>
                </a:solidFill>
              </a:rPr>
              <a:t>the</a:t>
            </a:r>
            <a:r>
              <a:rPr lang="es-MX" sz="2000" dirty="0">
                <a:solidFill>
                  <a:schemeClr val="bg1"/>
                </a:solidFill>
              </a:rPr>
              <a:t>  </a:t>
            </a:r>
            <a:r>
              <a:rPr lang="es-MX" sz="2000" dirty="0" err="1">
                <a:solidFill>
                  <a:schemeClr val="bg1"/>
                </a:solidFill>
              </a:rPr>
              <a:t>nature</a:t>
            </a:r>
            <a:r>
              <a:rPr lang="es-MX" sz="2000" dirty="0">
                <a:solidFill>
                  <a:schemeClr val="bg1"/>
                </a:solidFill>
              </a:rPr>
              <a:t>   and   </a:t>
            </a:r>
            <a:r>
              <a:rPr lang="es-MX" sz="2000" dirty="0" err="1">
                <a:solidFill>
                  <a:schemeClr val="bg1"/>
                </a:solidFill>
              </a:rPr>
              <a:t>complexity</a:t>
            </a:r>
            <a:r>
              <a:rPr lang="es-MX" sz="2000" dirty="0">
                <a:solidFill>
                  <a:schemeClr val="bg1"/>
                </a:solidFill>
              </a:rPr>
              <a:t>   of   </a:t>
            </a:r>
            <a:r>
              <a:rPr lang="es-MX" sz="2000" dirty="0" err="1">
                <a:solidFill>
                  <a:schemeClr val="bg1"/>
                </a:solidFill>
              </a:rPr>
              <a:t>the</a:t>
            </a:r>
            <a:r>
              <a:rPr lang="es-MX" sz="2000" dirty="0">
                <a:solidFill>
                  <a:schemeClr val="bg1"/>
                </a:solidFill>
              </a:rPr>
              <a:t>   </a:t>
            </a:r>
            <a:r>
              <a:rPr lang="es-MX" sz="2000" dirty="0" err="1">
                <a:solidFill>
                  <a:schemeClr val="bg1"/>
                </a:solidFill>
              </a:rPr>
              <a:t>explanations</a:t>
            </a:r>
            <a:r>
              <a:rPr lang="es-MX" sz="2000" dirty="0">
                <a:solidFill>
                  <a:schemeClr val="bg1"/>
                </a:solidFill>
              </a:rPr>
              <a:t>…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201"/>
            <a:ext cx="29718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029641"/>
            <a:ext cx="3161545" cy="237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378965"/>
            <a:ext cx="3544824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8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Properties</a:t>
            </a:r>
            <a:r>
              <a:rPr lang="es-MX" dirty="0"/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44AD97-8658-4163-840F-00D80741FEC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045" y="625506"/>
            <a:ext cx="723900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442913" indent="-442913" algn="just">
              <a:lnSpc>
                <a:spcPct val="150000"/>
              </a:lnSpc>
              <a:buClr>
                <a:srgbClr val="FFC000"/>
              </a:buClr>
              <a:buFont typeface="Wingdings 2" pitchFamily="18" charset="2"/>
              <a:buChar char="ö"/>
            </a:pPr>
            <a:r>
              <a:rPr lang="es-MX" sz="2400" dirty="0" err="1">
                <a:solidFill>
                  <a:schemeClr val="bg1"/>
                </a:solidFill>
                <a:latin typeface="Cambria" pitchFamily="18" charset="0"/>
              </a:rPr>
              <a:t>Explanations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  are  </a:t>
            </a:r>
            <a:r>
              <a:rPr lang="es-MX" sz="24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itchFamily="18" charset="0"/>
              </a:rPr>
              <a:t>VERIFIABLE</a:t>
            </a:r>
            <a:r>
              <a:rPr lang="es-MX" sz="2400" dirty="0">
                <a:solidFill>
                  <a:schemeClr val="bg1"/>
                </a:solidFill>
                <a:latin typeface="Cambria" pitchFamily="18" charset="0"/>
              </a:rPr>
              <a:t>…</a:t>
            </a:r>
            <a:endParaRPr lang="en-US" sz="24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17904" y="1347361"/>
            <a:ext cx="6248400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800"/>
              </a:lnSpc>
            </a:pPr>
            <a:r>
              <a:rPr lang="es-MX" sz="2000" dirty="0" err="1">
                <a:solidFill>
                  <a:schemeClr val="bg1"/>
                </a:solidFill>
              </a:rPr>
              <a:t>There</a:t>
            </a:r>
            <a:r>
              <a:rPr lang="es-MX" sz="2000" dirty="0">
                <a:solidFill>
                  <a:schemeClr val="bg1"/>
                </a:solidFill>
              </a:rPr>
              <a:t>  </a:t>
            </a:r>
            <a:r>
              <a:rPr lang="es-MX" sz="2000" dirty="0" err="1">
                <a:solidFill>
                  <a:schemeClr val="bg1"/>
                </a:solidFill>
              </a:rPr>
              <a:t>is</a:t>
            </a:r>
            <a:r>
              <a:rPr lang="es-MX" sz="2000" dirty="0">
                <a:solidFill>
                  <a:schemeClr val="bg1"/>
                </a:solidFill>
              </a:rPr>
              <a:t>  a  </a:t>
            </a:r>
            <a:r>
              <a:rPr lang="es-MX" sz="2000" dirty="0" err="1">
                <a:solidFill>
                  <a:schemeClr val="bg1"/>
                </a:solidFill>
              </a:rPr>
              <a:t>difference</a:t>
            </a:r>
            <a:r>
              <a:rPr lang="es-MX" sz="2000" dirty="0">
                <a:solidFill>
                  <a:schemeClr val="bg1"/>
                </a:solidFill>
              </a:rPr>
              <a:t>  </a:t>
            </a:r>
            <a:r>
              <a:rPr lang="es-MX" sz="2000" dirty="0" err="1">
                <a:solidFill>
                  <a:schemeClr val="bg1"/>
                </a:solidFill>
              </a:rPr>
              <a:t>between</a:t>
            </a:r>
            <a:r>
              <a:rPr lang="es-MX" sz="2000" dirty="0">
                <a:solidFill>
                  <a:schemeClr val="bg1"/>
                </a:solidFill>
              </a:rPr>
              <a:t>  ‘</a:t>
            </a:r>
            <a:r>
              <a:rPr lang="es-MX" sz="2000" dirty="0" err="1">
                <a:solidFill>
                  <a:schemeClr val="bg1"/>
                </a:solidFill>
              </a:rPr>
              <a:t>intuitive</a:t>
            </a:r>
            <a:r>
              <a:rPr lang="es-MX" sz="2000" dirty="0">
                <a:solidFill>
                  <a:schemeClr val="bg1"/>
                </a:solidFill>
              </a:rPr>
              <a:t>’,  ‘</a:t>
            </a:r>
            <a:r>
              <a:rPr lang="es-MX" sz="2000" dirty="0" err="1">
                <a:solidFill>
                  <a:schemeClr val="bg1"/>
                </a:solidFill>
              </a:rPr>
              <a:t>strong</a:t>
            </a:r>
            <a:r>
              <a:rPr lang="es-MX" sz="2000" dirty="0">
                <a:solidFill>
                  <a:schemeClr val="bg1"/>
                </a:solidFill>
              </a:rPr>
              <a:t>  </a:t>
            </a:r>
            <a:r>
              <a:rPr lang="es-MX" sz="2000" dirty="0" err="1">
                <a:solidFill>
                  <a:schemeClr val="bg1"/>
                </a:solidFill>
              </a:rPr>
              <a:t>evidence</a:t>
            </a:r>
            <a:r>
              <a:rPr lang="es-MX" sz="2000" dirty="0">
                <a:solidFill>
                  <a:schemeClr val="bg1"/>
                </a:solidFill>
              </a:rPr>
              <a:t>’  and  ‘</a:t>
            </a:r>
            <a:r>
              <a:rPr lang="es-MX" sz="2000" dirty="0" err="1">
                <a:solidFill>
                  <a:schemeClr val="bg1"/>
                </a:solidFill>
              </a:rPr>
              <a:t>verifiable</a:t>
            </a:r>
            <a:r>
              <a:rPr lang="es-MX" sz="2000" dirty="0">
                <a:solidFill>
                  <a:schemeClr val="bg1"/>
                </a:solidFill>
              </a:rPr>
              <a:t>’…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8196" name="Picture 4" descr="Minutiae-based Fingerprint Extraction and Recognition | IntechOp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200"/>
            <a:ext cx="3618390" cy="186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157839"/>
            <a:ext cx="3443987" cy="258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 descr="Brighton Radiology Melbourne | 24/7 X-Ray Service | Brighton Radiolog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419599"/>
            <a:ext cx="4715049" cy="181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05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Lets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  <a:r>
              <a:rPr lang="es-MX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agree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  <a:r>
              <a:rPr lang="es-MX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to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  <a:r>
              <a:rPr lang="es-MX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disagree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…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44AD97-8658-4163-840F-00D80741FEC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602699"/>
            <a:ext cx="297180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‘Machine </a:t>
            </a:r>
            <a:r>
              <a:rPr lang="es-MX" sz="24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Learning</a:t>
            </a:r>
            <a:r>
              <a:rPr lang="es-MX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’: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6944" y="1160682"/>
            <a:ext cx="7543800" cy="13908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ts val="3500"/>
              </a:lnSpc>
            </a:pP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sub-</a:t>
            </a:r>
            <a:r>
              <a:rPr lang="es-MX" sz="2200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field</a:t>
            </a:r>
            <a:r>
              <a:rPr lang="es-MX" sz="22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of  AI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that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studies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methods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that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allow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computers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to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inductively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learn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from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data  and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improve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predictions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based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on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that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data…</a:t>
            </a:r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8138" y="2753426"/>
            <a:ext cx="2046461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4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To</a:t>
            </a:r>
            <a:r>
              <a:rPr lang="es-MX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‘</a:t>
            </a:r>
            <a:r>
              <a:rPr lang="es-MX" sz="24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Learn</a:t>
            </a:r>
            <a:r>
              <a:rPr lang="es-MX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’: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3306471"/>
            <a:ext cx="7543800" cy="9900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ts val="3500"/>
              </a:lnSpc>
            </a:pP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To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construct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a  </a:t>
            </a:r>
            <a:r>
              <a:rPr lang="es-MX" sz="2200" i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descriptive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and  </a:t>
            </a:r>
            <a:r>
              <a:rPr lang="es-MX" sz="2200" i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predictive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i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model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of  a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specific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phenomenon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…</a:t>
            </a:r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7188" y="4501806"/>
            <a:ext cx="3312812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4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To</a:t>
            </a:r>
            <a:r>
              <a:rPr lang="es-MX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‘</a:t>
            </a:r>
            <a:r>
              <a:rPr lang="es-MX" sz="24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Inductively</a:t>
            </a:r>
            <a:r>
              <a:rPr lang="es-MX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learn</a:t>
            </a:r>
            <a:r>
              <a:rPr lang="es-MX" sz="24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’: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6944" y="5079593"/>
            <a:ext cx="7566056" cy="9419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ts val="3500"/>
              </a:lnSpc>
            </a:pP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To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construct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a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model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by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generalizing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information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detected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in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some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examples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of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phenomenon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…</a:t>
            </a:r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8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44AD97-8658-4163-840F-00D80741FEC4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124199"/>
            <a:ext cx="4371867" cy="31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0867" y="570131"/>
            <a:ext cx="883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https://www.intechopen.com/books/advances-and-applications-in-deep-learning/</a:t>
            </a:r>
          </a:p>
          <a:p>
            <a:r>
              <a:rPr lang="en-US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explainable-artificial-intelligence-xai-approaches-and-deep-meta-learning-models</a:t>
            </a: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2" y="1547875"/>
            <a:ext cx="5791200" cy="120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109" y="1600200"/>
            <a:ext cx="2552700" cy="85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70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44AD97-8658-4163-840F-00D80741FEC4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2" y="1547875"/>
            <a:ext cx="5791200" cy="120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109" y="1600200"/>
            <a:ext cx="2552700" cy="85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051" y="3048000"/>
            <a:ext cx="5943600" cy="326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0867" y="570131"/>
            <a:ext cx="883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https://www.intechopen.com/books/advances-and-applications-in-deep-learning/</a:t>
            </a:r>
          </a:p>
          <a:p>
            <a:r>
              <a:rPr lang="en-US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explainable-artificial-intelligence-xai-approaches-and-deep-meta-learning-models</a:t>
            </a:r>
          </a:p>
        </p:txBody>
      </p:sp>
    </p:spTree>
    <p:extLst>
      <p:ext uri="{BB962C8B-B14F-4D97-AF65-F5344CB8AC3E}">
        <p14:creationId xmlns:p14="http://schemas.microsoft.com/office/powerpoint/2010/main" val="398121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 </a:t>
            </a:r>
            <a:r>
              <a:rPr lang="es-MX" dirty="0" err="1"/>
              <a:t>first</a:t>
            </a:r>
            <a:r>
              <a:rPr lang="es-MX" dirty="0"/>
              <a:t> </a:t>
            </a:r>
            <a:r>
              <a:rPr lang="es-MX" dirty="0" err="1"/>
              <a:t>step</a:t>
            </a:r>
            <a:r>
              <a:rPr lang="es-MX" dirty="0"/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44AD97-8658-4163-840F-00D80741FEC4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3074" name="Picture 2" descr="https://christophm.github.io/interpretable-ml-book/images/title_p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18853"/>
            <a:ext cx="2438400" cy="3155577"/>
          </a:xfrm>
          <a:prstGeom prst="rect">
            <a:avLst/>
          </a:prstGeom>
          <a:noFill/>
          <a:ln w="158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64932"/>
            <a:ext cx="4572000" cy="3184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0" y="2776728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https://christophm.github.io/interpretable-ml-book/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0" y="818853"/>
            <a:ext cx="5562600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Interpretable Machine Learning</a:t>
            </a:r>
          </a:p>
          <a:p>
            <a:pPr>
              <a:spcAft>
                <a:spcPts val="600"/>
              </a:spcAft>
            </a:pPr>
            <a:r>
              <a:rPr lang="en-US" i="1" dirty="0">
                <a:solidFill>
                  <a:schemeClr val="bg1"/>
                </a:solidFill>
              </a:rPr>
              <a:t>A Guide for Making Black Box Models Explainable.</a:t>
            </a:r>
          </a:p>
          <a:p>
            <a:pPr>
              <a:spcAft>
                <a:spcPts val="600"/>
              </a:spcAft>
            </a:pPr>
            <a:r>
              <a:rPr lang="en-US" dirty="0" err="1">
                <a:solidFill>
                  <a:schemeClr val="bg1"/>
                </a:solidFill>
              </a:rPr>
              <a:t>Christoph</a:t>
            </a:r>
            <a:r>
              <a:rPr lang="en-US" dirty="0">
                <a:solidFill>
                  <a:schemeClr val="bg1"/>
                </a:solidFill>
              </a:rPr>
              <a:t> Molnar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chemeClr val="bg1"/>
                </a:solidFill>
              </a:rPr>
              <a:t>2021-06-14</a:t>
            </a:r>
          </a:p>
        </p:txBody>
      </p:sp>
    </p:spTree>
    <p:extLst>
      <p:ext uri="{BB962C8B-B14F-4D97-AF65-F5344CB8AC3E}">
        <p14:creationId xmlns:p14="http://schemas.microsoft.com/office/powerpoint/2010/main" val="112500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European</a:t>
            </a:r>
            <a:r>
              <a:rPr lang="es-MX" dirty="0"/>
              <a:t> </a:t>
            </a:r>
            <a:r>
              <a:rPr lang="es-MX" dirty="0" err="1"/>
              <a:t>Commission</a:t>
            </a:r>
            <a:r>
              <a:rPr lang="es-MX" dirty="0"/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44AD97-8658-4163-840F-00D80741FEC4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6120" y="685800"/>
            <a:ext cx="8686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https://digital-strategy.ec.europa.eu/en/policies/european-approach-artificial-intelligence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46148"/>
            <a:ext cx="7228528" cy="507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848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European</a:t>
            </a:r>
            <a:r>
              <a:rPr lang="es-MX" dirty="0"/>
              <a:t> </a:t>
            </a:r>
            <a:r>
              <a:rPr lang="es-MX" dirty="0" err="1"/>
              <a:t>Commission</a:t>
            </a:r>
            <a:r>
              <a:rPr lang="es-MX" dirty="0"/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44AD97-8658-4163-840F-00D80741FEC4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9600" y="762000"/>
            <a:ext cx="7848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https://digital-strategy.ec.europa.eu/en/policies/strategy-artificial-intelligence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1231392"/>
            <a:ext cx="7274244" cy="505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14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European</a:t>
            </a:r>
            <a:r>
              <a:rPr lang="es-MX" dirty="0"/>
              <a:t> </a:t>
            </a:r>
            <a:r>
              <a:rPr lang="es-MX" dirty="0" err="1"/>
              <a:t>Commission</a:t>
            </a:r>
            <a:r>
              <a:rPr lang="es-MX" dirty="0"/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44AD97-8658-4163-840F-00D80741FEC4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25296"/>
            <a:ext cx="7289832" cy="5058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9600" y="685800"/>
            <a:ext cx="7848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https://digital-strategy.ec.europa.eu/en/library/excellence-and-trust-ai-brochure</a:t>
            </a:r>
          </a:p>
        </p:txBody>
      </p:sp>
    </p:spTree>
    <p:extLst>
      <p:ext uri="{BB962C8B-B14F-4D97-AF65-F5344CB8AC3E}">
        <p14:creationId xmlns:p14="http://schemas.microsoft.com/office/powerpoint/2010/main" val="309598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business</a:t>
            </a:r>
            <a:r>
              <a:rPr lang="es-MX" dirty="0"/>
              <a:t> </a:t>
            </a:r>
            <a:r>
              <a:rPr lang="es-MX" dirty="0" err="1"/>
              <a:t>viewpoint</a:t>
            </a:r>
            <a:r>
              <a:rPr lang="es-MX" dirty="0"/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44AD97-8658-4163-840F-00D80741FEC4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" t="-1" r="470" b="750"/>
          <a:stretch/>
        </p:blipFill>
        <p:spPr bwMode="auto">
          <a:xfrm>
            <a:off x="527304" y="1389533"/>
            <a:ext cx="5105400" cy="3735398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56982"/>
            <a:ext cx="2667000" cy="20002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34" y="3048000"/>
            <a:ext cx="2819400" cy="21145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941" y="4422744"/>
            <a:ext cx="2889739" cy="216008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4696" y="697468"/>
            <a:ext cx="868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https://www.excella.com/wp-content/uploads/2020/04/Excella_XAI-eBook.pdf</a:t>
            </a:r>
          </a:p>
        </p:txBody>
      </p:sp>
    </p:spTree>
    <p:extLst>
      <p:ext uri="{BB962C8B-B14F-4D97-AF65-F5344CB8AC3E}">
        <p14:creationId xmlns:p14="http://schemas.microsoft.com/office/powerpoint/2010/main" val="288906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An</a:t>
            </a:r>
            <a:r>
              <a:rPr lang="es-MX" dirty="0"/>
              <a:t> </a:t>
            </a:r>
            <a:r>
              <a:rPr lang="es-MX" dirty="0" err="1"/>
              <a:t>interesting</a:t>
            </a:r>
            <a:r>
              <a:rPr lang="es-MX" dirty="0"/>
              <a:t> idea…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055" y="1295400"/>
            <a:ext cx="5467641" cy="491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685800"/>
            <a:ext cx="8305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https://thenextweb.com/news/heres-why-the-us-continues-to-beat-china-in-the-ai-race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44AD97-8658-4163-840F-00D80741FEC4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22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arguments</a:t>
            </a:r>
            <a:r>
              <a:rPr lang="es-MX" dirty="0"/>
              <a:t>…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44AD97-8658-4163-840F-00D80741FEC4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7686" y="1219200"/>
            <a:ext cx="8001755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442913" indent="-442913" algn="just">
              <a:lnSpc>
                <a:spcPts val="3200"/>
              </a:lnSpc>
              <a:buClr>
                <a:srgbClr val="FFC000"/>
              </a:buClr>
              <a:buFont typeface="Wingdings 2" pitchFamily="18" charset="2"/>
              <a:buChar char="ö"/>
            </a:pPr>
            <a:r>
              <a:rPr lang="en-US" sz="2300" dirty="0">
                <a:solidFill>
                  <a:schemeClr val="bg1"/>
                </a:solidFill>
                <a:latin typeface="Cambria" pitchFamily="18" charset="0"/>
              </a:rPr>
              <a:t>In  EU  and  US  companies are the primary holders of AI patents, in China, the majority of AI patents are filed by government  owned  universities  and  research institutes…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494" y="2971800"/>
            <a:ext cx="7824971" cy="12879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442913" indent="-442913" algn="just">
              <a:lnSpc>
                <a:spcPts val="3200"/>
              </a:lnSpc>
              <a:buClr>
                <a:srgbClr val="FFC000"/>
              </a:buClr>
              <a:buFont typeface="Wingdings 2" pitchFamily="18" charset="2"/>
              <a:buChar char="ö"/>
            </a:pPr>
            <a:r>
              <a:rPr lang="en-US" sz="2300" dirty="0">
                <a:solidFill>
                  <a:schemeClr val="bg1"/>
                </a:solidFill>
                <a:latin typeface="Cambria" pitchFamily="18" charset="0"/>
              </a:rPr>
              <a:t>The  biggest  AI  problem  China  is  a  lack  of  innovation,  90%  of  China’s  AI  development  is  based  on  unexplained  deep-learning…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3027" y="4648200"/>
            <a:ext cx="8001755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442913" indent="-442913" algn="just">
              <a:lnSpc>
                <a:spcPts val="3200"/>
              </a:lnSpc>
              <a:buClr>
                <a:srgbClr val="FFC000"/>
              </a:buClr>
              <a:buFont typeface="Wingdings 2" pitchFamily="18" charset="2"/>
              <a:buChar char="ö"/>
            </a:pPr>
            <a:r>
              <a:rPr lang="en-US" sz="2300" dirty="0">
                <a:solidFill>
                  <a:schemeClr val="bg1"/>
                </a:solidFill>
                <a:latin typeface="Cambria" pitchFamily="18" charset="0"/>
              </a:rPr>
              <a:t>Tech companies in the US can afford to invest in breakthrough research even if  it  fails, while most Chinese firms  are  driven  by  the  incentive  of  profit…</a:t>
            </a:r>
          </a:p>
        </p:txBody>
      </p:sp>
    </p:spTree>
    <p:extLst>
      <p:ext uri="{BB962C8B-B14F-4D97-AF65-F5344CB8AC3E}">
        <p14:creationId xmlns:p14="http://schemas.microsoft.com/office/powerpoint/2010/main" val="234296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44AD97-8658-4163-840F-00D80741FEC4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2"/>
            <a:ext cx="4800600" cy="60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7784" y="801469"/>
            <a:ext cx="6833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https://www.forbes.com/sites/jonathanponciano/2021/05/13/worlds-largest-tech-companies-2021/?sh=527c9b6769bc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8" y="1575816"/>
            <a:ext cx="7621207" cy="352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119" y="3352800"/>
            <a:ext cx="6722371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440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The current state of affairs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…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6253" y="762000"/>
            <a:ext cx="815340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450850" indent="-450850" algn="just">
              <a:buClr>
                <a:srgbClr val="FFC000"/>
              </a:buClr>
              <a:buFont typeface="Wingdings 2" pitchFamily="18" charset="2"/>
              <a:buChar char="ö"/>
            </a:pPr>
            <a:r>
              <a:rPr lang="en-US" sz="2300" dirty="0">
                <a:solidFill>
                  <a:schemeClr val="bg1"/>
                </a:solidFill>
                <a:latin typeface="Cambria" pitchFamily="18" charset="0"/>
              </a:rPr>
              <a:t>Intense  use  of  AI  in  all  areas  of  human  activity…</a:t>
            </a:r>
            <a:endParaRPr lang="en-US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437" y="2000250"/>
            <a:ext cx="815340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450850" indent="-450850" algn="just">
              <a:buClr>
                <a:srgbClr val="FFC000"/>
              </a:buClr>
              <a:buFont typeface="Wingdings 2" pitchFamily="18" charset="2"/>
              <a:buChar char="ö"/>
            </a:pP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Three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levels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of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usage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:</a:t>
            </a:r>
            <a:endParaRPr lang="en-US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2168" y="2586335"/>
            <a:ext cx="706284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FC000"/>
              </a:buClr>
              <a:buFont typeface="Wingdings 2" pitchFamily="18" charset="2"/>
              <a:buChar char=""/>
            </a:pP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Collect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information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to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support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decision-making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processes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…</a:t>
            </a:r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2167" y="3496270"/>
            <a:ext cx="5407233" cy="430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FC000"/>
              </a:buClr>
              <a:buFont typeface="Wingdings 2" pitchFamily="18" charset="2"/>
              <a:buChar char=""/>
            </a:pP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Make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decisions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(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act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accordingly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)…</a:t>
            </a:r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2168" y="4048720"/>
            <a:ext cx="7417485" cy="430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FC000"/>
              </a:buClr>
              <a:buFont typeface="Wingdings 2" pitchFamily="18" charset="2"/>
              <a:buChar char=""/>
            </a:pP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Perform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activities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with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high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level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of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abstraction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:</a:t>
            </a:r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2200" y="4535565"/>
            <a:ext cx="6474032" cy="430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buClr>
                <a:srgbClr val="FFC000"/>
              </a:buClr>
            </a:pPr>
            <a:r>
              <a:rPr lang="es-MX" sz="2200" i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Planning</a:t>
            </a:r>
            <a:r>
              <a:rPr lang="es-MX" sz="22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 </a:t>
            </a:r>
            <a:r>
              <a:rPr lang="es-MX" sz="2200" i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Communication</a:t>
            </a:r>
            <a:r>
              <a:rPr lang="es-MX" sz="22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 </a:t>
            </a:r>
            <a:r>
              <a:rPr lang="es-MX" sz="2200" i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Strategy</a:t>
            </a:r>
            <a:r>
              <a:rPr lang="es-MX" sz="22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and  Security</a:t>
            </a:r>
            <a:endParaRPr lang="en-US" sz="2200" i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44AD97-8658-4163-840F-00D80741FEC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95400" y="1325167"/>
            <a:ext cx="7924800" cy="430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buClr>
                <a:srgbClr val="FFC000"/>
              </a:buClr>
            </a:pPr>
            <a:r>
              <a:rPr lang="es-MX" sz="2100" i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Science</a:t>
            </a:r>
            <a:r>
              <a:rPr lang="es-MX" sz="21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</a:t>
            </a:r>
            <a:r>
              <a:rPr lang="es-MX" sz="2100" i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Engineering</a:t>
            </a:r>
            <a:r>
              <a:rPr lang="es-MX" sz="21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</a:t>
            </a:r>
            <a:r>
              <a:rPr lang="es-MX" sz="2100" i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Arts</a:t>
            </a:r>
            <a:r>
              <a:rPr lang="es-MX" sz="21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</a:t>
            </a:r>
            <a:r>
              <a:rPr lang="es-MX" sz="2100" i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Education</a:t>
            </a:r>
            <a:r>
              <a:rPr lang="es-MX" sz="21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Social, </a:t>
            </a:r>
            <a:r>
              <a:rPr lang="es-MX" sz="2100" i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Entertainment</a:t>
            </a:r>
            <a:r>
              <a:rPr lang="es-MX" sz="21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etc…</a:t>
            </a:r>
            <a:endParaRPr lang="en-US" sz="2100" i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6253" y="5211187"/>
            <a:ext cx="815340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450850" indent="-450850" algn="just">
              <a:buClr>
                <a:srgbClr val="FFC000"/>
              </a:buClr>
              <a:buFont typeface="Wingdings 2" pitchFamily="18" charset="2"/>
              <a:buChar char="ö"/>
            </a:pP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Almost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no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activity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oriented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towards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General  Artificial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Intelligence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…</a:t>
            </a:r>
            <a:endParaRPr lang="en-US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33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Conclusions</a:t>
            </a:r>
            <a:r>
              <a:rPr lang="es-MX" dirty="0"/>
              <a:t>…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44AD97-8658-4163-840F-00D80741FEC4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8848" y="838200"/>
            <a:ext cx="7772400" cy="2150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300" dirty="0">
                <a:solidFill>
                  <a:schemeClr val="bg1"/>
                </a:solidFill>
                <a:latin typeface="Cambria" pitchFamily="18" charset="0"/>
              </a:rPr>
              <a:t>The  global  success  of  AI  does  not  depend  solely  on  scientific and technological advances. To a large extent, it also depends  on  social  acceptance, as  well as the policies  and  laws  for  its  use.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3232" y="3295471"/>
            <a:ext cx="7772400" cy="10885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300" dirty="0">
                <a:solidFill>
                  <a:schemeClr val="bg1"/>
                </a:solidFill>
                <a:latin typeface="Cambria" pitchFamily="18" charset="0"/>
              </a:rPr>
              <a:t>Drastically separating science from engineering, psychology  or  politics  only  makes  the  problem  worse...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4944" y="4797552"/>
            <a:ext cx="7772400" cy="11317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300" dirty="0">
                <a:solidFill>
                  <a:schemeClr val="bg1"/>
                </a:solidFill>
                <a:latin typeface="Cambria" pitchFamily="18" charset="0"/>
              </a:rPr>
              <a:t>As  AI  professionals,  it  is  in  our  best  interest  to  promote   the   daily  use  of  explanations…</a:t>
            </a:r>
          </a:p>
        </p:txBody>
      </p:sp>
    </p:spTree>
    <p:extLst>
      <p:ext uri="{BB962C8B-B14F-4D97-AF65-F5344CB8AC3E}">
        <p14:creationId xmlns:p14="http://schemas.microsoft.com/office/powerpoint/2010/main" val="63558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44AD97-8658-4163-840F-00D80741FEC4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776814" y="1980540"/>
            <a:ext cx="4343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Cambria" pitchFamily="18" charset="0"/>
              </a:rPr>
              <a:t>'Now  I  have  become Death, </a:t>
            </a:r>
          </a:p>
          <a:p>
            <a:r>
              <a:rPr lang="en-US" sz="2600" dirty="0">
                <a:solidFill>
                  <a:schemeClr val="bg1"/>
                </a:solidFill>
                <a:latin typeface="Cambria" pitchFamily="18" charset="0"/>
              </a:rPr>
              <a:t>   the  destroyer  of  worlds…'</a:t>
            </a:r>
          </a:p>
        </p:txBody>
      </p:sp>
      <p:sp>
        <p:nvSpPr>
          <p:cNvPr id="5" name="Rectangle 4"/>
          <p:cNvSpPr/>
          <p:nvPr/>
        </p:nvSpPr>
        <p:spPr>
          <a:xfrm>
            <a:off x="4983178" y="2841651"/>
            <a:ext cx="3733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itchFamily="18" charset="0"/>
              </a:rPr>
              <a:t>700-verse  Hindu  sacred  text </a:t>
            </a:r>
          </a:p>
          <a:p>
            <a:pPr algn="r"/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itchFamily="18" charset="0"/>
              </a:rPr>
              <a:t>the  </a:t>
            </a:r>
            <a:r>
              <a:rPr lang="en-US" sz="20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itchFamily="18" charset="0"/>
              </a:rPr>
              <a:t>Bhagavad-Gita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65690"/>
            <a:ext cx="1461126" cy="146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64346" y="2471522"/>
            <a:ext cx="207563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s-MX" sz="1600" dirty="0">
                <a:solidFill>
                  <a:schemeClr val="bg1"/>
                </a:solidFill>
                <a:latin typeface="Cambria" pitchFamily="18" charset="0"/>
              </a:rPr>
              <a:t>Robert  </a:t>
            </a:r>
            <a:r>
              <a:rPr lang="es-MX" sz="1600" dirty="0" err="1">
                <a:solidFill>
                  <a:schemeClr val="bg1"/>
                </a:solidFill>
                <a:latin typeface="Cambria" pitchFamily="18" charset="0"/>
              </a:rPr>
              <a:t>Oppenheimer</a:t>
            </a:r>
            <a:endParaRPr lang="es-MX" sz="1600" dirty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es-MX" sz="1600" dirty="0">
                <a:solidFill>
                  <a:schemeClr val="bg1"/>
                </a:solidFill>
                <a:latin typeface="Cambria" pitchFamily="18" charset="0"/>
              </a:rPr>
              <a:t>(1904 - 1967)</a:t>
            </a:r>
            <a:endParaRPr lang="en-US" sz="1600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48155"/>
            <a:ext cx="2286000" cy="164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88" y="4191000"/>
            <a:ext cx="5192889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71434" y="5791200"/>
            <a:ext cx="5049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itchFamily="18" charset="0"/>
              </a:rPr>
              <a:t>Verse  12  -  Prince </a:t>
            </a:r>
            <a:r>
              <a:rPr lang="es-MX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Cambria" pitchFamily="18" charset="0"/>
              </a:rPr>
              <a:t>Arjuna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itchFamily="18" charset="0"/>
              </a:rPr>
              <a:t>   &amp;  Lord  Krishna</a:t>
            </a:r>
            <a:endParaRPr lang="en-US" i="1" dirty="0">
              <a:solidFill>
                <a:schemeClr val="accent6">
                  <a:lumMod val="60000"/>
                  <a:lumOff val="40000"/>
                </a:schemeClr>
              </a:solidFill>
              <a:latin typeface="Cambria" pitchFamily="18" charset="0"/>
            </a:endParaRPr>
          </a:p>
        </p:txBody>
      </p:sp>
      <p:pic>
        <p:nvPicPr>
          <p:cNvPr id="6161" name="Picture 17" descr="Which images of Lord Krishna prove he was very powerful and really the  creator of the world? - Quo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591" y="3810000"/>
            <a:ext cx="2366312" cy="284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38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2743200"/>
            <a:ext cx="4469264" cy="822533"/>
          </a:xfrm>
          <a:prstGeom prst="rect">
            <a:avLst/>
          </a:prstGeom>
          <a:solidFill>
            <a:schemeClr val="tx1">
              <a:alpha val="48000"/>
            </a:schemeClr>
          </a:solidFill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Thank  you 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The current state of affairs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…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44AD97-8658-4163-840F-00D80741FEC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0183" y="901256"/>
            <a:ext cx="7543800" cy="13270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ts val="3300"/>
              </a:lnSpc>
            </a:pPr>
            <a:r>
              <a:rPr lang="en-US" sz="2400" dirty="0">
                <a:solidFill>
                  <a:schemeClr val="bg1"/>
                </a:solidFill>
                <a:latin typeface="Cambria" pitchFamily="18" charset="0"/>
              </a:rPr>
              <a:t>Many scientific disciplines  are  changing  from qualitative   to   quantitative   methods  </a:t>
            </a:r>
            <a:r>
              <a:rPr lang="en-US" sz="2400" dirty="0">
                <a:solidFill>
                  <a:schemeClr val="bg1"/>
                </a:solidFill>
              </a:rPr>
              <a:t>and  also towards   machine   learning…</a:t>
            </a:r>
            <a:endParaRPr lang="en-US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81000" y="2715285"/>
            <a:ext cx="3429000" cy="2287123"/>
            <a:chOff x="381000" y="2715285"/>
            <a:chExt cx="3429000" cy="2287123"/>
          </a:xfrm>
        </p:grpSpPr>
        <p:pic>
          <p:nvPicPr>
            <p:cNvPr id="4107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715285"/>
              <a:ext cx="3352800" cy="1890979"/>
            </a:xfrm>
            <a:prstGeom prst="rect">
              <a:avLst/>
            </a:prstGeom>
            <a:noFill/>
            <a:ln w="1587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81000" y="4545936"/>
              <a:ext cx="1122423" cy="45647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s-MX" dirty="0" err="1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mbria" pitchFamily="18" charset="0"/>
                </a:rPr>
                <a:t>Sociology</a:t>
              </a:r>
              <a:endPara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316174" y="2514600"/>
            <a:ext cx="3773483" cy="1981200"/>
            <a:chOff x="4316174" y="2514600"/>
            <a:chExt cx="3773483" cy="1981200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6174" y="2590800"/>
              <a:ext cx="2860310" cy="1905000"/>
            </a:xfrm>
            <a:prstGeom prst="rect">
              <a:avLst/>
            </a:prstGeom>
            <a:noFill/>
            <a:ln w="1587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162800" y="2514600"/>
              <a:ext cx="926857" cy="45647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s-MX" dirty="0" err="1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mbria" pitchFamily="18" charset="0"/>
                </a:rPr>
                <a:t>Biology</a:t>
              </a:r>
              <a:endPara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519795" y="3894625"/>
            <a:ext cx="3282237" cy="2201375"/>
            <a:chOff x="5519795" y="3894625"/>
            <a:chExt cx="3282237" cy="2201375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9795" y="4362143"/>
              <a:ext cx="3257550" cy="1733857"/>
            </a:xfrm>
            <a:prstGeom prst="rect">
              <a:avLst/>
            </a:prstGeom>
            <a:noFill/>
            <a:ln w="1587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657167" y="3894625"/>
              <a:ext cx="1144865" cy="45647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s-MX" dirty="0" err="1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mbria" pitchFamily="18" charset="0"/>
                </a:rPr>
                <a:t>Genomics</a:t>
              </a:r>
              <a:endPara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180865" y="4267930"/>
            <a:ext cx="3876910" cy="1922281"/>
            <a:chOff x="1180865" y="4267930"/>
            <a:chExt cx="3876910" cy="1922281"/>
          </a:xfrm>
        </p:grpSpPr>
        <p:sp>
          <p:nvSpPr>
            <p:cNvPr id="10" name="TextBox 9"/>
            <p:cNvSpPr txBox="1"/>
            <p:nvPr/>
          </p:nvSpPr>
          <p:spPr>
            <a:xfrm>
              <a:off x="1180865" y="5705139"/>
              <a:ext cx="1115818" cy="45647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s-MX" dirty="0" err="1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mbria" pitchFamily="18" charset="0"/>
                </a:rPr>
                <a:t>Psicology</a:t>
              </a:r>
              <a:endPara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Cambria" pitchFamily="18" charset="0"/>
              </a:endParaRPr>
            </a:p>
          </p:txBody>
        </p:sp>
        <p:pic>
          <p:nvPicPr>
            <p:cNvPr id="4106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4267930"/>
              <a:ext cx="2695575" cy="1922281"/>
            </a:xfrm>
            <a:prstGeom prst="rect">
              <a:avLst/>
            </a:prstGeom>
            <a:noFill/>
            <a:ln w="1587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9698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Can </a:t>
            </a:r>
            <a:r>
              <a:rPr lang="es-MX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we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trust </a:t>
            </a:r>
            <a:r>
              <a:rPr lang="es-MX" i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?</a:t>
            </a:r>
            <a:endParaRPr lang="en-US" i="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44AD97-8658-4163-840F-00D80741FEC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28650" y="533400"/>
            <a:ext cx="769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mbria" pitchFamily="18" charset="0"/>
              </a:rPr>
              <a:t>Can  people  trust  AI  if  they  don’t  know  how  it works 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485" y="1002823"/>
            <a:ext cx="3276600" cy="242607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152400" dist="50800" dir="2700000" algn="ctr" rotWithShape="0">
              <a:schemeClr val="bg1">
                <a:lumMod val="8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799"/>
            <a:ext cx="2895600" cy="2895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152400" dist="50800" dir="2700000" algn="ctr" rotWithShape="0">
              <a:schemeClr val="bg1">
                <a:lumMod val="8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438" y="2689343"/>
            <a:ext cx="3832769" cy="234909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152400" dist="50800" dir="2700000" algn="ctr" rotWithShape="0">
              <a:schemeClr val="bg1">
                <a:lumMod val="8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4073766"/>
            <a:ext cx="4137780" cy="232703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152400" dist="50800" dir="2700000" algn="ctr" rotWithShape="0">
              <a:schemeClr val="bg1">
                <a:lumMod val="8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22495"/>
            <a:ext cx="3276600" cy="264723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152400" dist="50800" dir="2700000" algn="ctr" rotWithShape="0">
              <a:schemeClr val="bg1">
                <a:lumMod val="8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84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5791200" cy="457200"/>
          </a:xfrm>
        </p:spPr>
        <p:txBody>
          <a:bodyPr>
            <a:normAutofit/>
          </a:bodyPr>
          <a:lstStyle/>
          <a:p>
            <a:r>
              <a:rPr lang="es-MX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Need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  <a:r>
              <a:rPr lang="es-MX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for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trust  in  AI  </a:t>
            </a:r>
            <a:r>
              <a:rPr lang="es-MX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systems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…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3875" y="685800"/>
            <a:ext cx="815340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450850" indent="-450850" algn="just">
              <a:buClr>
                <a:srgbClr val="FFC000"/>
              </a:buClr>
              <a:buFont typeface="Wingdings 2" pitchFamily="18" charset="2"/>
              <a:buChar char="ö"/>
            </a:pPr>
            <a:r>
              <a:rPr lang="es-MX" sz="23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Abyssinica SIL" pitchFamily="2" charset="0"/>
                <a:cs typeface="Abyssinica SIL" pitchFamily="2" charset="0"/>
              </a:rPr>
              <a:t>Consumers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Abyssinica SIL" pitchFamily="2" charset="0"/>
                <a:cs typeface="Abyssinica SIL" pitchFamily="2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Abyssinica SIL" pitchFamily="2" charset="0"/>
                <a:cs typeface="Abyssinica SIL" pitchFamily="2" charset="0"/>
              </a:rPr>
              <a:t>want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Abyssinica SIL" pitchFamily="2" charset="0"/>
                <a:cs typeface="Abyssinica SIL" pitchFamily="2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Abyssinica SIL" pitchFamily="2" charset="0"/>
                <a:cs typeface="Abyssinica SIL" pitchFamily="2" charset="0"/>
              </a:rPr>
              <a:t>reassurance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Abyssinica SIL" pitchFamily="2" charset="0"/>
                <a:cs typeface="Abyssinica SIL" pitchFamily="2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Abyssinica SIL" pitchFamily="2" charset="0"/>
                <a:cs typeface="Abyssinica SIL" pitchFamily="2" charset="0"/>
              </a:rPr>
              <a:t>about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Abyssinica SIL" pitchFamily="2" charset="0"/>
                <a:cs typeface="Abyssinica SIL" pitchFamily="2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Abyssinica SIL" pitchFamily="2" charset="0"/>
                <a:cs typeface="Abyssinica SIL" pitchFamily="2" charset="0"/>
              </a:rPr>
              <a:t>its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Abyssinica SIL" pitchFamily="2" charset="0"/>
                <a:cs typeface="Abyssinica SIL" pitchFamily="2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Abyssinica SIL" pitchFamily="2" charset="0"/>
                <a:cs typeface="Abyssinica SIL" pitchFamily="2" charset="0"/>
              </a:rPr>
              <a:t>safe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Abyssinica SIL" pitchFamily="2" charset="0"/>
                <a:cs typeface="Abyssinica SIL" pitchFamily="2" charset="0"/>
              </a:rPr>
              <a:t>  and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Abyssinica SIL" pitchFamily="2" charset="0"/>
                <a:cs typeface="Abyssinica SIL" pitchFamily="2" charset="0"/>
              </a:rPr>
              <a:t>ethical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Abyssinica SIL" pitchFamily="2" charset="0"/>
                <a:cs typeface="Abyssinica SIL" pitchFamily="2" charset="0"/>
              </a:rPr>
              <a:t>   use…</a:t>
            </a:r>
            <a:endParaRPr lang="en-US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Abyssinica SIL" pitchFamily="2" charset="0"/>
              <a:cs typeface="Abyssinica SIL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3875" y="2765624"/>
            <a:ext cx="815340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450850" indent="-450850" algn="just">
              <a:buClr>
                <a:srgbClr val="FFC000"/>
              </a:buClr>
              <a:buFont typeface="Wingdings 2" pitchFamily="18" charset="2"/>
              <a:buChar char="ö"/>
            </a:pPr>
            <a:r>
              <a:rPr lang="es-MX" sz="23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Citizens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need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to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trust  in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fairness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and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justice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of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decisions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and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actions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taken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…</a:t>
            </a:r>
            <a:endParaRPr lang="en-US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350" y="1725712"/>
            <a:ext cx="815340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450850" indent="-450850" algn="just">
              <a:buClr>
                <a:srgbClr val="FFC000"/>
              </a:buClr>
              <a:buFont typeface="Wingdings 2" pitchFamily="18" charset="2"/>
              <a:buChar char="ö"/>
            </a:pPr>
            <a:r>
              <a:rPr lang="es-MX" sz="23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Business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want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to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mitigate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risk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of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unintended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consequences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…</a:t>
            </a:r>
            <a:endParaRPr lang="en-US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3875" y="3805535"/>
            <a:ext cx="815340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450850" indent="-450850" algn="just">
              <a:buClr>
                <a:srgbClr val="FFC000"/>
              </a:buClr>
              <a:buFont typeface="Wingdings 2" pitchFamily="18" charset="2"/>
              <a:buChar char="ö"/>
            </a:pPr>
            <a:r>
              <a:rPr lang="es-MX" sz="23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Governments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need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to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clarify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if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something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goes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wrong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</a:t>
            </a:r>
            <a:endParaRPr lang="en-US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4336197"/>
            <a:ext cx="3810000" cy="430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buClr>
                <a:srgbClr val="FFC000"/>
              </a:buClr>
            </a:pP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Who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is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accountable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for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?</a:t>
            </a:r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00" y="4873752"/>
            <a:ext cx="5943600" cy="430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buClr>
                <a:srgbClr val="FFC000"/>
              </a:buClr>
            </a:pP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How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to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explain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what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exactly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went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wrong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?…</a:t>
            </a:r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600" y="5417403"/>
            <a:ext cx="594360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buClr>
                <a:srgbClr val="FFC000"/>
              </a:buClr>
            </a:pP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What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kind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of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meassures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can  be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taken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to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prevent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it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in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future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?</a:t>
            </a:r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44AD97-8658-4163-840F-00D80741FEC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20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What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s-MX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is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XAI </a:t>
            </a:r>
            <a:r>
              <a:rPr lang="es-MX" i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?</a:t>
            </a:r>
            <a:endParaRPr lang="en-US" i="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44AD97-8658-4163-840F-00D80741FEC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533400"/>
            <a:ext cx="7772400" cy="24006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8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XAI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is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an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emergent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field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that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focuses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on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different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techniques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to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break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black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-box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nature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of  AI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procedures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(</a:t>
            </a:r>
            <a:r>
              <a:rPr lang="es-MX" sz="22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particularly</a:t>
            </a:r>
            <a:r>
              <a:rPr lang="es-MX" sz="22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MX" sz="22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those</a:t>
            </a:r>
            <a:r>
              <a:rPr lang="es-MX" sz="22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MX" sz="22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from</a:t>
            </a:r>
            <a:r>
              <a:rPr lang="es-MX" sz="22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machine </a:t>
            </a:r>
            <a:r>
              <a:rPr lang="es-MX" sz="22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learning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) and produce  human-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level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explanations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…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35538" y="3124200"/>
            <a:ext cx="3581400" cy="6587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Classic</a:t>
            </a:r>
            <a:r>
              <a:rPr lang="es-MX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AI </a:t>
            </a:r>
            <a:r>
              <a:rPr lang="es-MX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(</a:t>
            </a:r>
            <a:r>
              <a:rPr lang="es-MX" sz="2400" i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symbolic</a:t>
            </a:r>
            <a:r>
              <a:rPr lang="es-MX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)</a:t>
            </a:r>
            <a:r>
              <a:rPr lang="es-MX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endParaRPr lang="en-US" sz="2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35538" y="3678672"/>
            <a:ext cx="4343400" cy="738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Cognitive</a:t>
            </a:r>
            <a:r>
              <a:rPr lang="es-MX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AI </a:t>
            </a:r>
            <a:r>
              <a:rPr lang="es-MX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(</a:t>
            </a:r>
            <a:r>
              <a:rPr lang="es-MX" sz="2400" i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connectionist</a:t>
            </a:r>
            <a:r>
              <a:rPr lang="es-MX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)</a:t>
            </a:r>
            <a:endParaRPr lang="en-US" sz="2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35538" y="4253514"/>
            <a:ext cx="5562600" cy="738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Data  </a:t>
            </a:r>
            <a:r>
              <a:rPr lang="es-MX" sz="2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Science</a:t>
            </a:r>
            <a:r>
              <a:rPr lang="es-MX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(</a:t>
            </a:r>
            <a:r>
              <a:rPr lang="es-MX" sz="2400" i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statistic</a:t>
            </a:r>
            <a:r>
              <a:rPr lang="es-MX" sz="2400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/</a:t>
            </a:r>
            <a:r>
              <a:rPr lang="es-MX" sz="2400" i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probabilistic</a:t>
            </a:r>
            <a:r>
              <a:rPr lang="es-MX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)</a:t>
            </a:r>
            <a:endParaRPr lang="en-US" sz="2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2286000" y="3298426"/>
            <a:ext cx="342900" cy="2724340"/>
          </a:xfrm>
          <a:prstGeom prst="leftBrace">
            <a:avLst>
              <a:gd name="adj1" fmla="val 59819"/>
              <a:gd name="adj2" fmla="val 50000"/>
            </a:avLst>
          </a:prstGeom>
          <a:ln w="28575">
            <a:solidFill>
              <a:srgbClr val="FCE5A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46479" y="4830725"/>
            <a:ext cx="5361159" cy="738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Natural  </a:t>
            </a:r>
            <a:r>
              <a:rPr lang="es-MX" sz="2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Language</a:t>
            </a:r>
            <a:r>
              <a:rPr lang="es-MX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Processing</a:t>
            </a:r>
            <a:r>
              <a:rPr lang="es-MX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MX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(</a:t>
            </a:r>
            <a:r>
              <a:rPr lang="es-MX" sz="2400" i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hybrid</a:t>
            </a:r>
            <a:r>
              <a:rPr lang="es-MX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)</a:t>
            </a:r>
            <a:endParaRPr lang="en-US" sz="2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73638" y="5302208"/>
            <a:ext cx="621221" cy="6602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84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Break  </a:t>
            </a:r>
            <a:r>
              <a:rPr lang="es-MX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the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  <a:r>
              <a:rPr lang="es-MX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black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-box  </a:t>
            </a:r>
            <a:r>
              <a:rPr lang="es-MX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nature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…</a:t>
            </a:r>
            <a:endParaRPr lang="en-US" i="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44AD97-8658-4163-840F-00D80741FEC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9402" y="2286000"/>
            <a:ext cx="8034196" cy="16850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Decisions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based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on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learned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models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pattern-recognition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and  </a:t>
            </a:r>
            <a:r>
              <a:rPr lang="es-MX" sz="2300" i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prediction</a:t>
            </a:r>
            <a:r>
              <a:rPr lang="es-MX" sz="23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are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n-US" sz="2300" dirty="0">
                <a:solidFill>
                  <a:schemeClr val="bg1"/>
                </a:solidFill>
                <a:latin typeface="Cambria" pitchFamily="18" charset="0"/>
              </a:rPr>
              <a:t>ones that most require  an  explanation…</a:t>
            </a:r>
            <a:endParaRPr lang="en-US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2604" y="4308566"/>
            <a:ext cx="3933353" cy="16194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In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some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cases,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even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novice-level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or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beginner-level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explanations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are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required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… </a:t>
            </a:r>
            <a:endParaRPr lang="en-US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9402" y="838200"/>
            <a:ext cx="8034196" cy="11541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When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a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model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is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no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longer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a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black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-box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then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it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has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been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given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 </a:t>
            </a:r>
            <a:r>
              <a:rPr lang="es-MX" sz="2300" i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interpretability</a:t>
            </a:r>
            <a:r>
              <a:rPr lang="es-MX" sz="2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 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and/</a:t>
            </a:r>
            <a:r>
              <a:rPr lang="es-MX" sz="2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or</a:t>
            </a:r>
            <a:r>
              <a:rPr lang="es-MX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 </a:t>
            </a:r>
            <a:r>
              <a:rPr lang="es-MX" sz="2300" i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explainability</a:t>
            </a:r>
            <a:r>
              <a:rPr lang="es-MX" sz="2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…</a:t>
            </a:r>
            <a:endParaRPr lang="en-US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33800"/>
            <a:ext cx="3886200" cy="222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67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6477000" cy="457200"/>
          </a:xfrm>
        </p:spPr>
        <p:txBody>
          <a:bodyPr>
            <a:normAutofit/>
          </a:bodyPr>
          <a:lstStyle/>
          <a:p>
            <a:r>
              <a:rPr lang="es-MX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When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s-MX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using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a  </a:t>
            </a:r>
            <a:r>
              <a:rPr lang="es-MX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predictive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  <a:r>
              <a:rPr lang="es-MX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model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…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44AD97-8658-4163-840F-00D80741FEC4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050" name="Picture 2" descr="New Thinking Emoji [Free Download All Emojis] | Emoji Isla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27146" y="1193728"/>
            <a:ext cx="746472" cy="74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6600" y="990600"/>
            <a:ext cx="320040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4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WHAT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is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predicted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…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4706" y="2256788"/>
            <a:ext cx="5095592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4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HOW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was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conclusion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reached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…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6600" y="1639669"/>
            <a:ext cx="4854166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4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WHY 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is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prediction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needed</a:t>
            </a:r>
            <a:r>
              <a:rPr lang="es-MX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…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92" y="1892337"/>
            <a:ext cx="825338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Thinking Face With Question Mark Emoj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1896" y="2521246"/>
            <a:ext cx="11811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146" y="4141206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7433" y="3400866"/>
            <a:ext cx="921257" cy="87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733045" y="3052177"/>
            <a:ext cx="4572000" cy="5373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What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data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is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used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to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predict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?</a:t>
            </a:r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05130" y="3726359"/>
            <a:ext cx="4967335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How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is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the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prediction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used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to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make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decisions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?</a:t>
            </a:r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06641" y="4598313"/>
            <a:ext cx="4967335" cy="430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Consequences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of  a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wrong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prediction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…</a:t>
            </a:r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19465" y="5131713"/>
            <a:ext cx="4967335" cy="430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Consequences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of  a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wrong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</a:t>
            </a:r>
            <a:r>
              <a:rPr lang="es-MX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decision</a:t>
            </a:r>
            <a:r>
              <a:rPr lang="es-MX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…</a:t>
            </a:r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25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5" grpId="0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Inteligencia Artificial&amp;quot;&quot;/&gt;&lt;property id=&quot;20307&quot; value=&quot;256&quot;/&gt;&lt;/object&gt;&lt;object type=&quot;3&quot; unique_id=&quot;12009&quot;&gt;&lt;property id=&quot;20148&quot; value=&quot;5&quot;/&gt;&lt;property id=&quot;20300&quot; value=&quot;Slide 20&quot;/&gt;&lt;property id=&quot;20307&quot; value=&quot;273&quot;/&gt;&lt;/object&gt;&lt;object type=&quot;3&quot; unique_id=&quot;12224&quot;&gt;&lt;property id=&quot;20148&quot; value=&quot;5&quot;/&gt;&lt;property id=&quot;20300&quot; value=&quot;Slide 6 - &amp;quot;CONS  vs  LIST …&amp;quot;&quot;/&gt;&lt;property id=&quot;20307&quot; value=&quot;278&quot;/&gt;&lt;/object&gt;&lt;object type=&quot;3&quot; unique_id=&quot;12291&quot;&gt;&lt;property id=&quot;20148&quot; value=&quot;5&quot;/&gt;&lt;property id=&quot;20300&quot; value=&quot;Slide 5 - &amp;quot;Construcción alternativa …&amp;quot;&quot;/&gt;&lt;property id=&quot;20307&quot; value=&quot;280&quot;/&gt;&lt;/object&gt;&lt;object type=&quot;3&quot; unique_id=&quot;13798&quot;&gt;&lt;property id=&quot;20148&quot; value=&quot;5&quot;/&gt;&lt;property id=&quot;20300&quot; value=&quot;Slide 2&quot;/&gt;&lt;property id=&quot;20307&quot; value=&quot;292&quot;/&gt;&lt;/object&gt;&lt;object type=&quot;3&quot; unique_id=&quot;14593&quot;&gt;&lt;property id=&quot;20148&quot; value=&quot;5&quot;/&gt;&lt;property id=&quot;20300&quot; value=&quot;Slide 21 - &amp;quot;Una MACRO …&amp;quot;&quot;/&gt;&lt;property id=&quot;20307&quot; value=&quot;302&quot;/&gt;&lt;/object&gt;&lt;object type=&quot;3&quot; unique_id=&quot;17040&quot;&gt;&lt;property id=&quot;20148&quot; value=&quot;5&quot;/&gt;&lt;property id=&quot;20300&quot; value=&quot;Slide 25&quot;/&gt;&lt;property id=&quot;20307&quot; value=&quot;312&quot;/&gt;&lt;/object&gt;&lt;object type=&quot;3&quot; unique_id=&quot;17053&quot;&gt;&lt;property id=&quot;20148&quot; value=&quot;5&quot;/&gt;&lt;property id=&quot;20300&quot; value=&quot;Slide 3 - &amp;quot;La sesión anterior …&amp;quot;&quot;/&gt;&lt;property id=&quot;20307&quot; value=&quot;313&quot;/&gt;&lt;/object&gt;&lt;object type=&quot;3&quot; unique_id=&quot;17674&quot;&gt;&lt;property id=&quot;20148&quot; value=&quot;5&quot;/&gt;&lt;property id=&quot;20300&quot; value=&quot;Slide 7 - &amp;quot;Notación de componentes …&amp;quot;&quot;/&gt;&lt;property id=&quot;20307&quot; value=&quot;314&quot;/&gt;&lt;/object&gt;&lt;object type=&quot;3&quot; unique_id=&quot;17801&quot;&gt;&lt;property id=&quot;20148&quot; value=&quot;5&quot;/&gt;&lt;property id=&quot;20300&quot; value=&quot;Slide 8 - &amp;quot;Otro uso de CONS …&amp;quot;&quot;/&gt;&lt;property id=&quot;20307&quot; value=&quot;315&quot;/&gt;&lt;/object&gt;&lt;object type=&quot;3&quot; unique_id=&quot;18042&quot;&gt;&lt;property id=&quot;20148&quot; value=&quot;5&quot;/&gt;&lt;property id=&quot;20300&quot; value=&quot;Slide 9 - &amp;quot;Cuidado …&amp;quot;&quot;/&gt;&lt;property id=&quot;20307&quot; value=&quot;316&quot;/&gt;&lt;/object&gt;&lt;object type=&quot;3&quot; unique_id=&quot;18125&quot;&gt;&lt;property id=&quot;20148&quot; value=&quot;5&quot;/&gt;&lt;property id=&quot;20300&quot; value=&quot;Slide 4&quot;/&gt;&lt;property id=&quot;20307&quot; value=&quot;317&quot;/&gt;&lt;/object&gt;&lt;object type=&quot;3&quot; unique_id=&quot;18672&quot;&gt;&lt;property id=&quot;20148&quot; value=&quot;5&quot;/&gt;&lt;property id=&quot;20300&quot; value=&quot;Slide 10&quot;/&gt;&lt;property id=&quot;20307&quot; value=&quot;318&quot;/&gt;&lt;/object&gt;&lt;object type=&quot;3&quot; unique_id=&quot;18673&quot;&gt;&lt;property id=&quot;20148&quot; value=&quot;5&quot;/&gt;&lt;property id=&quot;20300&quot; value=&quot;Slide 11 - &amp;quot;¿Qué son los predicados?&amp;quot;&quot;/&gt;&lt;property id=&quot;20307&quot; value=&quot;319&quot;/&gt;&lt;/object&gt;&lt;object type=&quot;3&quot; unique_id=&quot;18674&quot;&gt;&lt;property id=&quot;20148&quot; value=&quot;5&quot;/&gt;&lt;property id=&quot;20300&quot; value=&quot;Slide 12 - &amp;quot;Buscando átomos …&amp;quot;&quot;/&gt;&lt;property id=&quot;20307&quot; value=&quot;320&quot;/&gt;&lt;/object&gt;&lt;object type=&quot;3&quot; unique_id=&quot;18675&quot;&gt;&lt;property id=&quot;20148&quot; value=&quot;5&quot;/&gt;&lt;property id=&quot;20300&quot; value=&quot;Slide 13 - &amp;quot;Evitar confusión …&amp;quot;&quot;/&gt;&lt;property id=&quot;20307&quot; value=&quot;321&quot;/&gt;&lt;/object&gt;&lt;object type=&quot;3&quot; unique_id=&quot;18676&quot;&gt;&lt;property id=&quot;20148&quot; value=&quot;5&quot;/&gt;&lt;property id=&quot;20300&quot; value=&quot;Slide 14 - &amp;quot;Más predicados …&amp;quot;&quot;/&gt;&lt;property id=&quot;20307&quot; value=&quot;322&quot;/&gt;&lt;/object&gt;&lt;object type=&quot;3&quot; unique_id=&quot;18677&quot;&gt;&lt;property id=&quot;20148&quot; value=&quot;5&quot;/&gt;&lt;property id=&quot;20300&quot; value=&quot;Slide 17 - &amp;quot;Por tanto …&amp;quot;&quot;/&gt;&lt;property id=&quot;20307&quot; value=&quot;323&quot;/&gt;&lt;/object&gt;&lt;object type=&quot;3&quot; unique_id=&quot;19777&quot;&gt;&lt;property id=&quot;20148&quot; value=&quot;5&quot;/&gt;&lt;property id=&quot;20300&quot; value=&quot;Slide 18 - &amp;quot;Propiedades de NIL …&amp;quot;&quot;/&gt;&lt;property id=&quot;20307&quot; value=&quot;329&quot;/&gt;&lt;/object&gt;&lt;object type=&quot;3&quot; unique_id=&quot;20021&quot;&gt;&lt;property id=&quot;20148&quot; value=&quot;5&quot;/&gt;&lt;property id=&quot;20300&quot; value=&quot;Slide 16 - &amp;quot;Por último …&amp;quot;&quot;/&gt;&lt;property id=&quot;20307&quot; value=&quot;330&quot;/&gt;&lt;/object&gt;&lt;object type=&quot;3&quot; unique_id=&quot;20134&quot;&gt;&lt;property id=&quot;20148&quot; value=&quot;5&quot;/&gt;&lt;property id=&quot;20300&quot; value=&quot;Slide 19 - &amp;quot;Algunos más …&amp;quot;&quot;/&gt;&lt;property id=&quot;20307&quot; value=&quot;331&quot;/&gt;&lt;/object&gt;&lt;object type=&quot;3&quot; unique_id=&quot;20338&quot;&gt;&lt;property id=&quot;20148&quot; value=&quot;5&quot;/&gt;&lt;property id=&quot;20300&quot; value=&quot;Slide 22 - &amp;quot;Comportamiento especial …&amp;quot;&quot;/&gt;&lt;property id=&quot;20307&quot; value=&quot;332&quot;/&gt;&lt;/object&gt;&lt;object type=&quot;3&quot; unique_id=&quot;20549&quot;&gt;&lt;property id=&quot;20148&quot; value=&quot;5&quot;/&gt;&lt;property id=&quot;20300&quot; value=&quot;Slide 23 - &amp;quot;Observaciones …&amp;quot;&quot;/&gt;&lt;property id=&quot;20307&quot; value=&quot;333&quot;/&gt;&lt;/object&gt;&lt;object type=&quot;3&quot; unique_id=&quot;20767&quot;&gt;&lt;property id=&quot;20148&quot; value=&quot;5&quot;/&gt;&lt;property id=&quot;20300&quot; value=&quot;Slide 24 - &amp;quot;Ejemplos…&amp;quot;&quot;/&gt;&lt;property id=&quot;20307&quot; value=&quot;334&quot;/&gt;&lt;/object&gt;&lt;object type=&quot;3&quot; unique_id=&quot;21350&quot;&gt;&lt;property id=&quot;20148&quot; value=&quot;5&quot;/&gt;&lt;property id=&quot;20300&quot; value=&quot;Slide 15 - &amp;quot;Otros más …&amp;quot;&quot;/&gt;&lt;property id=&quot;20307&quot; value=&quot;336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Urba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>
    <a:lnDef>
      <a:spPr>
        <a:ln w="28575">
          <a:solidFill>
            <a:schemeClr val="bg1">
              <a:lumMod val="85000"/>
            </a:schemeClr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effectLst>
          <a:outerShdw blurRad="50800" dist="38100" dir="2700000" algn="tl" rotWithShape="0">
            <a:prstClr val="black"/>
          </a:outerShdw>
        </a:effectLst>
      </a:spPr>
      <a:bodyPr wrap="square" rtlCol="0">
        <a:spAutoFit/>
      </a:bodyPr>
      <a:lstStyle>
        <a:defPPr algn="just">
          <a:lnSpc>
            <a:spcPct val="150000"/>
          </a:lnSpc>
          <a:defRPr sz="2400" dirty="0">
            <a:solidFill>
              <a:schemeClr val="bg1"/>
            </a:solidFill>
            <a:latin typeface="Cambria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30806</TotalTime>
  <Words>1057</Words>
  <Application>Microsoft Office PowerPoint</Application>
  <PresentationFormat>On-screen Show (4:3)</PresentationFormat>
  <Paragraphs>169</Paragraphs>
  <Slides>32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1_Urban</vt:lpstr>
      <vt:lpstr>PowerPoint Presentation</vt:lpstr>
      <vt:lpstr>Lets  agree  to  disagree…</vt:lpstr>
      <vt:lpstr>The current state of affairs…</vt:lpstr>
      <vt:lpstr>The current state of affairs…</vt:lpstr>
      <vt:lpstr>Can we trust ?</vt:lpstr>
      <vt:lpstr>Need  for  trust  in  AI  systems…</vt:lpstr>
      <vt:lpstr>What is XAI ?</vt:lpstr>
      <vt:lpstr>Break  the  black-box  nature…</vt:lpstr>
      <vt:lpstr>When using  a  predictive  model…</vt:lpstr>
      <vt:lpstr>Low  Risk  environments…</vt:lpstr>
      <vt:lpstr>High Risk environments…</vt:lpstr>
      <vt:lpstr>Potencial benefits…</vt:lpstr>
      <vt:lpstr>But … what is  interpretability ?</vt:lpstr>
      <vt:lpstr>What  is  an  explanation ?</vt:lpstr>
      <vt:lpstr>Properties…</vt:lpstr>
      <vt:lpstr>Properties…</vt:lpstr>
      <vt:lpstr>Properties…</vt:lpstr>
      <vt:lpstr>Properties…</vt:lpstr>
      <vt:lpstr>Properties…</vt:lpstr>
      <vt:lpstr>PowerPoint Presentation</vt:lpstr>
      <vt:lpstr>PowerPoint Presentation</vt:lpstr>
      <vt:lpstr>A first step…</vt:lpstr>
      <vt:lpstr>The European Commission…</vt:lpstr>
      <vt:lpstr>The European Commission…</vt:lpstr>
      <vt:lpstr>The European Commission…</vt:lpstr>
      <vt:lpstr>The business viewpoint…</vt:lpstr>
      <vt:lpstr>An interesting idea…</vt:lpstr>
      <vt:lpstr>The arguments…</vt:lpstr>
      <vt:lpstr>PowerPoint Presentation</vt:lpstr>
      <vt:lpstr>Conclusions…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Starfleet</dc:creator>
  <cp:lastModifiedBy>crossover</cp:lastModifiedBy>
  <cp:revision>2047</cp:revision>
  <dcterms:created xsi:type="dcterms:W3CDTF">2006-08-16T00:00:00Z</dcterms:created>
  <dcterms:modified xsi:type="dcterms:W3CDTF">2021-07-05T22:58:01Z</dcterms:modified>
</cp:coreProperties>
</file>