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2" r:id="rId6"/>
    <p:sldId id="265" r:id="rId7"/>
    <p:sldId id="263" r:id="rId8"/>
    <p:sldId id="266" r:id="rId9"/>
    <p:sldId id="269" r:id="rId10"/>
    <p:sldId id="270" r:id="rId11"/>
    <p:sldId id="268" r:id="rId12"/>
    <p:sldId id="272" r:id="rId13"/>
    <p:sldId id="273" r:id="rId14"/>
    <p:sldId id="274" r:id="rId15"/>
    <p:sldId id="275" r:id="rId16"/>
    <p:sldId id="276" r:id="rId17"/>
    <p:sldId id="271" r:id="rId18"/>
    <p:sldId id="261" r:id="rId19"/>
    <p:sldId id="277" r:id="rId20"/>
    <p:sldId id="278" r:id="rId21"/>
    <p:sldId id="279" r:id="rId22"/>
    <p:sldId id="280" r:id="rId23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WmbJ9JpcC2CMP2NgDFuRBz/E8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3"/>
    <p:restoredTop sz="94648"/>
  </p:normalViewPr>
  <p:slideViewPr>
    <p:cSldViewPr snapToGrid="0">
      <p:cViewPr varScale="1">
        <p:scale>
          <a:sx n="112" d="100"/>
          <a:sy n="112" d="100"/>
        </p:scale>
        <p:origin x="137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f75de30c3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f75de30c3f_0_15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f75de30c3f_0_1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710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962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227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2614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4932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3996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0467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6203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0450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7348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3456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9713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3954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3893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0525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7959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656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6672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0451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0517c72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0517c7298_0_2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200" cy="41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00517c7298_0_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086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gf75de30c3f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f75de30c3f_0_15"/>
          <p:cNvSpPr txBox="1">
            <a:spLocks noGrp="1"/>
          </p:cNvSpPr>
          <p:nvPr>
            <p:ph type="ctrTitle"/>
          </p:nvPr>
        </p:nvSpPr>
        <p:spPr>
          <a:xfrm>
            <a:off x="685800" y="2095948"/>
            <a:ext cx="7772400" cy="1617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chemeClr val="lt1"/>
                </a:solidFill>
                <a:latin typeface="Baghdad" pitchFamily="2" charset="-78"/>
                <a:ea typeface="Impact"/>
                <a:cs typeface="Baghdad" pitchFamily="2" charset="-78"/>
                <a:sym typeface="Impact"/>
              </a:rPr>
              <a:t>Plan de Trabajo 2022</a:t>
            </a:r>
            <a:br>
              <a:rPr lang="es-ES" dirty="0">
                <a:solidFill>
                  <a:schemeClr val="lt1"/>
                </a:solidFill>
                <a:latin typeface="Baghdad" pitchFamily="2" charset="-78"/>
                <a:ea typeface="Impact"/>
                <a:cs typeface="Baghdad" pitchFamily="2" charset="-78"/>
                <a:sym typeface="Impact"/>
              </a:rPr>
            </a:br>
            <a:r>
              <a:rPr lang="es-ES" dirty="0">
                <a:solidFill>
                  <a:schemeClr val="lt1"/>
                </a:solidFill>
                <a:latin typeface="Baghdad" pitchFamily="2" charset="-78"/>
                <a:ea typeface="Impact"/>
                <a:cs typeface="Baghdad" pitchFamily="2" charset="-78"/>
                <a:sym typeface="Impact"/>
              </a:rPr>
              <a:t>Comité de Aplicaciones y Asignación de Fondos</a:t>
            </a:r>
            <a:endParaRPr sz="3600" dirty="0">
              <a:solidFill>
                <a:schemeClr val="lt1"/>
              </a:solidFill>
              <a:latin typeface="Baghdad" pitchFamily="2" charset="-78"/>
              <a:ea typeface="Impact"/>
              <a:cs typeface="Baghdad" pitchFamily="2" charset="-78"/>
              <a:sym typeface="Impact"/>
            </a:endParaRPr>
          </a:p>
        </p:txBody>
      </p:sp>
      <p:pic>
        <p:nvPicPr>
          <p:cNvPr id="93" name="Google Shape;93;gf75de30c3f_0_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1267" y="174814"/>
            <a:ext cx="1288138" cy="68914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E74EBC8-BC5D-D64F-ADE4-546EA8830328}"/>
              </a:ext>
            </a:extLst>
          </p:cNvPr>
          <p:cNvSpPr/>
          <p:nvPr/>
        </p:nvSpPr>
        <p:spPr>
          <a:xfrm>
            <a:off x="3261672" y="3898541"/>
            <a:ext cx="40895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Enero 2022</a:t>
            </a:r>
          </a:p>
          <a:p>
            <a:pPr algn="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Marina Vicario Solórzano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33600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Presentación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934425" y="1619480"/>
            <a:ext cx="7537500" cy="420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just">
              <a:buNone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La Corporación Universitaria para el Desarrollo de Internet, A.C. (CUDI), es una asociación civil sin fines de lucro, que gestiona la Red Nacional de Educación e Investigación (RNEI) de México, creada en abril de 1999, por las principales instituciones de educación superior del país. </a:t>
            </a:r>
          </a:p>
          <a:p>
            <a:pPr marL="0" indent="0" algn="just">
              <a:buNone/>
            </a:pPr>
            <a:endParaRPr lang="es-MX" sz="20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CUDI cuenta con un Consejo Directivo integrado por representantes de sus asociados académicos y para operar cuenta con tres Comités: Comité de Membresías; Comité de Aplicaciones y Asignación de Fondos (CAAF); y Comité de Desarrollo de la Red (CDR).</a:t>
            </a:r>
            <a:endParaRPr sz="2000" dirty="0">
              <a:latin typeface="Avenir Light" panose="020B0402020203020204" pitchFamily="34" charset="77"/>
              <a:ea typeface="Lato"/>
              <a:cs typeface="Lato"/>
            </a:endParaRP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571500" y="626655"/>
            <a:ext cx="8115300" cy="576271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indent="0" algn="just">
              <a:buNone/>
            </a:pPr>
            <a:r>
              <a:rPr lang="es-MX" sz="5000" b="1" dirty="0">
                <a:latin typeface="Avenir Light" panose="020B0402020203020204" pitchFamily="34" charset="77"/>
                <a:ea typeface="Lato"/>
                <a:cs typeface="Lato"/>
              </a:rPr>
              <a:t>El Comité CAAF, promueve el desarrollo de aplicaciones que utilicen la Red y tiene como principales funciones:</a:t>
            </a:r>
          </a:p>
          <a:p>
            <a:pPr marL="0" indent="0" algn="just">
              <a:buNone/>
            </a:pPr>
            <a:endParaRPr lang="es-MX" sz="5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342900" algn="just">
              <a:lnSpc>
                <a:spcPct val="120000"/>
              </a:lnSpc>
            </a:pPr>
            <a:r>
              <a:rPr lang="es-MX" sz="3800" dirty="0">
                <a:latin typeface="Avenir Light" panose="020B0402020203020204" pitchFamily="34" charset="77"/>
                <a:ea typeface="Lato"/>
                <a:cs typeface="Lato"/>
              </a:rPr>
              <a:t>Promover el desarrollo de aplicaciones que utilicen la Red.</a:t>
            </a:r>
          </a:p>
          <a:p>
            <a:pPr marL="342900" algn="just">
              <a:lnSpc>
                <a:spcPct val="120000"/>
              </a:lnSpc>
            </a:pPr>
            <a:r>
              <a:rPr lang="es-MX" sz="3800" dirty="0">
                <a:latin typeface="Avenir Light" panose="020B0402020203020204" pitchFamily="34" charset="77"/>
                <a:ea typeface="Lato"/>
                <a:cs typeface="Lato"/>
              </a:rPr>
              <a:t>Determinar las responsabilidades y designar participantes en los proyectos soportados por la Asociación.</a:t>
            </a:r>
          </a:p>
          <a:p>
            <a:pPr marL="342900" algn="just">
              <a:lnSpc>
                <a:spcPct val="120000"/>
              </a:lnSpc>
            </a:pPr>
            <a:r>
              <a:rPr lang="es-MX" sz="3800" dirty="0">
                <a:latin typeface="Avenir Light" panose="020B0402020203020204" pitchFamily="34" charset="77"/>
                <a:ea typeface="Lato"/>
                <a:cs typeface="Lato"/>
              </a:rPr>
              <a:t>Integrar comunidades que desarrollen aplicaciones de colaboración, que utilicen la red. Las bases y procedimientos de funcionamiento de estas comunidades se establecerán de acuerdo con las características de las redes de colaboración que se desarrollen.</a:t>
            </a:r>
          </a:p>
          <a:p>
            <a:pPr marL="342900" algn="just">
              <a:lnSpc>
                <a:spcPct val="120000"/>
              </a:lnSpc>
            </a:pPr>
            <a:r>
              <a:rPr lang="es-MX" sz="3800" dirty="0">
                <a:latin typeface="Avenir Light" panose="020B0402020203020204" pitchFamily="34" charset="77"/>
                <a:ea typeface="Lato"/>
                <a:cs typeface="Lato"/>
              </a:rPr>
              <a:t>Dar seguimiento a los proyectos realizados por los Asociados y los Afiliados, a través de los reportes que para tal efecto le sean presentados.</a:t>
            </a:r>
          </a:p>
          <a:p>
            <a:pPr marL="342900" algn="just">
              <a:lnSpc>
                <a:spcPct val="120000"/>
              </a:lnSpc>
            </a:pPr>
            <a:r>
              <a:rPr lang="es-MX" sz="3800" dirty="0">
                <a:latin typeface="Avenir Light" panose="020B0402020203020204" pitchFamily="34" charset="77"/>
                <a:ea typeface="Lato"/>
                <a:cs typeface="Lato"/>
              </a:rPr>
              <a:t>Participar en la organización de las reuniones en que se reporten los avances de los proyectos que reciban aportaciones de la Asociación.</a:t>
            </a:r>
          </a:p>
          <a:p>
            <a:pPr marL="342900" algn="just">
              <a:lnSpc>
                <a:spcPct val="120000"/>
              </a:lnSpc>
            </a:pPr>
            <a:r>
              <a:rPr lang="es-MX" sz="3800" dirty="0">
                <a:latin typeface="Avenir Light" panose="020B0402020203020204" pitchFamily="34" charset="77"/>
                <a:ea typeface="Lato"/>
                <a:cs typeface="Lato"/>
              </a:rPr>
              <a:t>Las demás que le confieren expresamente los presentes Estatutos y las necesarias para la consecución de su objeto.</a:t>
            </a: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21576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934425" y="1619480"/>
            <a:ext cx="7537500" cy="420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El Plan de Trabajo se presenta mediante estrategias desarrolladas que permitan el fortalecimiento de gestión del CAAF.</a:t>
            </a:r>
          </a:p>
          <a:p>
            <a:pPr marL="0" indent="0" algn="just">
              <a:buNone/>
            </a:pPr>
            <a:endParaRPr lang="es-MX" sz="20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indent="-457200" algn="just">
              <a:buAutoNum type="arabicPeriod"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Recolección de datos para  caracterización del comité.</a:t>
            </a:r>
          </a:p>
          <a:p>
            <a:pPr indent="-457200" algn="just">
              <a:buAutoNum type="arabicPeriod"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Regular la estructura, facultades, funcionamiento, operación, planeación, administración, desarrollo y control de las comunidades CUDI.</a:t>
            </a:r>
          </a:p>
          <a:p>
            <a:pPr indent="-457200" algn="just">
              <a:buFont typeface="Arial"/>
              <a:buAutoNum type="arabicPeriod"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Estrategia de colaboración  regional.</a:t>
            </a:r>
          </a:p>
          <a:p>
            <a:pPr indent="-457200" algn="just">
              <a:buFont typeface="Arial"/>
              <a:buAutoNum type="arabicPeriod"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Estrategia de apoyo al comité de  membresía</a:t>
            </a:r>
          </a:p>
          <a:p>
            <a:pPr indent="-457200" algn="just">
              <a:buFont typeface="Arial"/>
              <a:buAutoNum type="arabicPeriod"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Revisión y propuesta de actualización de estatutos de la corporación.</a:t>
            </a:r>
          </a:p>
          <a:p>
            <a:pPr indent="-457200" algn="just">
              <a:buFont typeface="Arial"/>
              <a:buAutoNum type="arabicPeriod"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Acciones formativas.</a:t>
            </a:r>
          </a:p>
          <a:p>
            <a:pPr indent="-457200" algn="just">
              <a:buFont typeface="Arial"/>
              <a:buAutoNum type="arabicPeriod"/>
            </a:pPr>
            <a:r>
              <a:rPr lang="es-MX" sz="2000" dirty="0">
                <a:latin typeface="Avenir Light" panose="020B0402020203020204" pitchFamily="34" charset="77"/>
                <a:ea typeface="Lato"/>
                <a:cs typeface="Lato"/>
              </a:rPr>
              <a:t>Publicaciones.</a:t>
            </a:r>
          </a:p>
          <a:p>
            <a:pPr indent="-457200" algn="just">
              <a:buFont typeface="Arial"/>
              <a:buAutoNum type="arabicPeriod"/>
            </a:pPr>
            <a:endParaRPr lang="es-MX" sz="20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indent="-457200" algn="just">
              <a:buAutoNum type="arabicPeriod"/>
            </a:pPr>
            <a:endParaRPr lang="es-MX" sz="2000" dirty="0">
              <a:latin typeface="Avenir Light" panose="020B0402020203020204" pitchFamily="34" charset="77"/>
              <a:ea typeface="Lato"/>
              <a:cs typeface="Lato"/>
            </a:endParaRP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5236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803250" y="1319563"/>
            <a:ext cx="7537500" cy="499669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 algn="just">
              <a:lnSpc>
                <a:spcPct val="110000"/>
              </a:lnSpc>
              <a:buAutoNum type="arabicPeriod"/>
            </a:pP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Recolección de datos para  caracterización del comité.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Formularios para actualización de las comunidades</a:t>
            </a:r>
          </a:p>
          <a:p>
            <a:pPr lvl="1" indent="-457200" algn="just">
              <a:lnSpc>
                <a:spcPct val="110000"/>
              </a:lnSpc>
            </a:pPr>
            <a:r>
              <a:rPr lang="es-MX" sz="1600" b="1" dirty="0">
                <a:latin typeface="Avenir Light" panose="020B0402020203020204" pitchFamily="34" charset="77"/>
                <a:ea typeface="Lato"/>
                <a:cs typeface="Lato"/>
              </a:rPr>
              <a:t>RedLATEMX</a:t>
            </a:r>
          </a:p>
          <a:p>
            <a:pPr lvl="1" indent="-457200" algn="just">
              <a:lnSpc>
                <a:spcPct val="110000"/>
              </a:lnSpc>
            </a:pPr>
            <a:r>
              <a:rPr lang="es-MX" sz="1600" b="1" dirty="0">
                <a:latin typeface="Avenir Light" panose="020B0402020203020204" pitchFamily="34" charset="77"/>
                <a:ea typeface="Lato"/>
                <a:cs typeface="Lato"/>
              </a:rPr>
              <a:t>REMERI</a:t>
            </a:r>
          </a:p>
          <a:p>
            <a:pPr lvl="1" indent="-457200" algn="just">
              <a:lnSpc>
                <a:spcPct val="110000"/>
              </a:lnSpc>
            </a:pPr>
            <a:r>
              <a:rPr lang="es-MX" sz="1600" b="1" dirty="0">
                <a:latin typeface="Avenir Light" panose="020B0402020203020204" pitchFamily="34" charset="77"/>
                <a:ea typeface="Lato"/>
                <a:cs typeface="Lato"/>
              </a:rPr>
              <a:t>Física de Altas Energías</a:t>
            </a:r>
          </a:p>
          <a:p>
            <a:pPr lvl="1" indent="-457200" algn="just">
              <a:lnSpc>
                <a:spcPct val="110000"/>
              </a:lnSpc>
            </a:pPr>
            <a:r>
              <a:rPr lang="es-MX" sz="1600" b="1" dirty="0">
                <a:latin typeface="Avenir Light" panose="020B0402020203020204" pitchFamily="34" charset="77"/>
                <a:ea typeface="Lato"/>
                <a:cs typeface="Lato"/>
              </a:rPr>
              <a:t>Estudios Socioambientales</a:t>
            </a:r>
          </a:p>
          <a:p>
            <a:pPr marL="457200" lvl="1" indent="0" algn="just">
              <a:lnSpc>
                <a:spcPct val="110000"/>
              </a:lnSpc>
              <a:buNone/>
            </a:pPr>
            <a:endParaRPr lang="es-MX" sz="16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742950" lvl="1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MX" sz="1600" b="1" dirty="0">
                <a:latin typeface="Avenir Light" panose="020B0402020203020204" pitchFamily="34" charset="77"/>
                <a:ea typeface="Lato"/>
                <a:cs typeface="Lato"/>
              </a:rPr>
              <a:t>Agenda Proyectos</a:t>
            </a:r>
          </a:p>
          <a:p>
            <a:pPr marL="457200" lvl="1" indent="0" algn="just">
              <a:lnSpc>
                <a:spcPct val="110000"/>
              </a:lnSpc>
              <a:buNone/>
            </a:pPr>
            <a:r>
              <a:rPr lang="es-MX" sz="1600" b="1" dirty="0">
                <a:latin typeface="Avenir Light" panose="020B0402020203020204" pitchFamily="34" charset="77"/>
                <a:ea typeface="Lato"/>
                <a:cs typeface="Lato"/>
              </a:rPr>
              <a:t>-REMERI</a:t>
            </a:r>
          </a:p>
          <a:p>
            <a:pPr marL="457200" lvl="1" indent="0" algn="just">
              <a:lnSpc>
                <a:spcPct val="110000"/>
              </a:lnSpc>
              <a:buNone/>
            </a:pPr>
            <a:endParaRPr lang="es-MX" sz="16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742950" lvl="1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MX" sz="1600" b="1" dirty="0">
                <a:latin typeface="Avenir Light" panose="020B0402020203020204" pitchFamily="34" charset="77"/>
                <a:ea typeface="Lato"/>
                <a:cs typeface="Lato"/>
              </a:rPr>
              <a:t>Capacitaciones</a:t>
            </a:r>
          </a:p>
          <a:p>
            <a:pPr marL="457200" lvl="1" indent="0" algn="just">
              <a:lnSpc>
                <a:spcPct val="110000"/>
              </a:lnSpc>
              <a:buNone/>
            </a:pPr>
            <a:r>
              <a:rPr lang="es-MX" sz="1600" b="1" dirty="0">
                <a:latin typeface="Avenir Light" panose="020B0402020203020204" pitchFamily="34" charset="77"/>
                <a:ea typeface="Lato"/>
                <a:cs typeface="Lato"/>
              </a:rPr>
              <a:t>RedLate-MX</a:t>
            </a: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2400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803250" y="1319563"/>
            <a:ext cx="7537500" cy="499669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s-MX" sz="5100" b="1" dirty="0">
                <a:latin typeface="Avenir Light" panose="020B0402020203020204" pitchFamily="34" charset="77"/>
                <a:ea typeface="Lato"/>
                <a:cs typeface="Lato"/>
              </a:rPr>
              <a:t>2. </a:t>
            </a:r>
            <a:r>
              <a:rPr lang="es-MX" b="1" dirty="0">
                <a:latin typeface="Avenir Light" panose="020B0402020203020204" pitchFamily="34" charset="77"/>
                <a:ea typeface="Lato"/>
                <a:cs typeface="Lato"/>
              </a:rPr>
              <a:t>Regular la estructura, facultades, funcionamiento, operación, planeación, administración, desarrollo y control de las comunidades CUDI.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Las comunidades CUDI son grupos de participantes (investigadores, docentes, estudiantes, desarrolladores, profesionistas, administradores, consultores…) con intereses comunes, que utilizan la Red Nacional de Educación e Investigación (RNEI), para colaborar en proyectos de investigación, desarrollo tecnológico y académico que impulsen sinérgicamente soluciones a problemas y temas estratégicos para el desarrollo del país.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s-MX" sz="24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El objetivo de integrar comunidades CUDI es crear un marco cooperativo de trabajo que facilite y canalice la generación de proyectos de Educación, Investigación, Desarrollo e Innovación para los usuarios CUDI (estudiantes, académicos, administrativos e investigadores de las instituciones miembros de CUDI).</a:t>
            </a: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91220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80485FE7-760B-D74F-A79A-47FD296BD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258980"/>
              </p:ext>
            </p:extLst>
          </p:nvPr>
        </p:nvGraphicFramePr>
        <p:xfrm>
          <a:off x="525780" y="1397000"/>
          <a:ext cx="8218172" cy="48514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054543">
                  <a:extLst>
                    <a:ext uri="{9D8B030D-6E8A-4147-A177-3AD203B41FA5}">
                      <a16:colId xmlns:a16="http://schemas.microsoft.com/office/drawing/2014/main" val="1776026216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3572953549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Objetivo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Metas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s-MX" sz="2000" b="1" dirty="0"/>
                        <a:t>Interacción Humano-Computadora</a:t>
                      </a:r>
                    </a:p>
                    <a:p>
                      <a:endParaRPr lang="es-MX" sz="12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s-MX" sz="1200" b="0" i="0" dirty="0">
                          <a:latin typeface="Avenir Light" panose="020B0402020203020204" pitchFamily="34" charset="77"/>
                        </a:rPr>
                        <a:t>Promover la comunicación y colaboración entre integrantes de instituciones y disciplinas diversas para la generación de proyectos en conjunto, así como para la difusión y divulgación de la investigación científica y el desarrollo tecnológico del área de Interacción Humano-Computadora (IHC) contando con el apoyo de la infraestructura y recursos de CUDI.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dirty="0">
                          <a:latin typeface="Avenir Light" panose="020B0402020203020204" pitchFamily="34" charset="77"/>
                        </a:rPr>
                        <a:t>Promover el trabajo que realiza la comunidad de IHC de CUDI a través de presentaciones en los días virtuales.</a:t>
                      </a:r>
                    </a:p>
                    <a:p>
                      <a:endParaRPr lang="es-MX" sz="1200" b="0" i="0" dirty="0">
                        <a:latin typeface="Avenir Light" panose="020B0402020203020204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0" i="0" dirty="0">
                          <a:latin typeface="Avenir Light" panose="020B0402020203020204" pitchFamily="34" charset="77"/>
                        </a:rPr>
                        <a:t>Al menos cinco días virtuales durante el 2022 donde participen especialistas del área a través de una ponencia, un taller o panel de interés de la comunidad. Además, compartir por lo menos una publicación al mes con noticias o temas de interés de la comunidad.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5269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dirty="0">
                          <a:latin typeface="Avenir Light" panose="020B0402020203020204" pitchFamily="34" charset="77"/>
                        </a:rPr>
                        <a:t>Participar en eventos de otras comunidades del área dentro del país como la AMexIHC, UXPA o AMexComp.</a:t>
                      </a:r>
                    </a:p>
                    <a:p>
                      <a:endParaRPr lang="es-MX" sz="1200" b="0" i="0" dirty="0">
                        <a:latin typeface="Avenir Light" panose="020B0402020203020204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dirty="0">
                          <a:latin typeface="Avenir Light" panose="020B0402020203020204" pitchFamily="34" charset="77"/>
                        </a:rPr>
                        <a:t>Al menos una colaboración con otra comunidad del área dentro del país como la AMexIHC, UXPA o AMexComp.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39757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dirty="0">
                          <a:latin typeface="Avenir Light" panose="020B0402020203020204" pitchFamily="34" charset="77"/>
                        </a:rPr>
                        <a:t>Actualizar la lista de miembros de la comunidad, así como incrementar el número de participante.</a:t>
                      </a:r>
                    </a:p>
                    <a:p>
                      <a:endParaRPr lang="es-MX" sz="1200" b="0" i="0" dirty="0">
                        <a:latin typeface="Avenir Light" panose="020B0402020203020204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0" i="0" dirty="0">
                          <a:latin typeface="Avenir Light" panose="020B0402020203020204" pitchFamily="34" charset="77"/>
                        </a:rPr>
                        <a:t>Incrementar al menos 10 participantes más al número actual de miembros en la comunidad IHC CUDI.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20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098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80485FE7-760B-D74F-A79A-47FD296BD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264441"/>
              </p:ext>
            </p:extLst>
          </p:nvPr>
        </p:nvGraphicFramePr>
        <p:xfrm>
          <a:off x="525780" y="1145540"/>
          <a:ext cx="8218172" cy="5386192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054543">
                  <a:extLst>
                    <a:ext uri="{9D8B030D-6E8A-4147-A177-3AD203B41FA5}">
                      <a16:colId xmlns:a16="http://schemas.microsoft.com/office/drawing/2014/main" val="1776026216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3572953549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55457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Objetivo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Acciones 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1840585">
                <a:tc rowSpan="3">
                  <a:txBody>
                    <a:bodyPr/>
                    <a:lstStyle/>
                    <a:p>
                      <a:r>
                        <a:rPr lang="es-MX" sz="2000" b="1" dirty="0"/>
                        <a:t>REMERI</a:t>
                      </a:r>
                    </a:p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Book" panose="02000503020000020003" pitchFamily="2" charset="0"/>
                        </a:rPr>
                        <a:t>Consolidar a la Red Mexicana de Repositorios Institucionales – REMERI, como el mayor integrador de repositorios digitales y plataforma de visibilidad y promoción del Acceso Abierto en México.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</a:rPr>
                        <a:t>1. </a:t>
                      </a: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Actualizar las cosechas de repositorios con metadatos normalizados y nuevos tipos de repositorios de datos, recursos educativos digitales (RED), de revistas y patrimonio documental.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Light" panose="020B0402020203020204" pitchFamily="34" charset="77"/>
                          <a:ea typeface="Lato"/>
                          <a:cs typeface="Lato"/>
                        </a:rPr>
                        <a:t>Sitio de REMERI actualizado al mes de mayo, con el 100% de los repositorios digitales integrados y metadatos normalizados, incluyendo al menos uno de RED, uno de patrimonio documental y al menos cinco portales de revistas del catálogo. </a:t>
                      </a:r>
                      <a:endParaRPr lang="es-MX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52698"/>
                  </a:ext>
                </a:extLst>
              </a:tr>
              <a:tr h="166529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Book" panose="02000503020000020003" pitchFamily="2" charset="0"/>
                        </a:rPr>
                        <a:t>Impulsar el desarrollo de repositorios y plataformas abiertas para el acceso compartido y preservación de los recursos educativos digitales producidos por las Instituciones Mexicanas de Educación Superior (IES).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Book" panose="02000503020000020003" pitchFamily="2" charset="0"/>
                        </a:rPr>
                        <a:t>2.</a:t>
                      </a: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 Concluir el catálogo de revistas universitarias y de acceso abierto para identificar e integrar colecciones de artículos científicos de autores afiliados a las IES.</a:t>
                      </a:r>
                      <a:endParaRPr lang="es-MX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Light" panose="020B0402020203020204" pitchFamily="34" charset="77"/>
                          <a:ea typeface="Lato"/>
                          <a:cs typeface="Lato"/>
                        </a:rPr>
                        <a:t>Publicar el catálogo de revistas universitarias y de acceso abierto, como un servicio de información de REMERI y desarrollar una colección digital de artículos científicos.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877376"/>
                  </a:ext>
                </a:extLst>
              </a:tr>
              <a:tr h="137313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Book" panose="02000503020000020003" pitchFamily="2" charset="0"/>
                        </a:rPr>
                        <a:t>Diseñar un ecosistema nacional de recursos de información científica, académica y tecnológica,  bajo los principios de la Ciencia Abierta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Book" panose="02000503020000020003" pitchFamily="2" charset="0"/>
                        </a:rPr>
                        <a:t>3. </a:t>
                      </a: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Consolidar el nodo mexicano de LA Referencia y continuar colaborando en los grupos y planes de trabajo de la Red. </a:t>
                      </a:r>
                      <a:endParaRPr lang="es-MX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Light" panose="020B0402020203020204" pitchFamily="34" charset="77"/>
                          <a:ea typeface="Lato"/>
                          <a:cs typeface="Lato"/>
                        </a:rPr>
                        <a:t>Nodo mexicano de REMERI con más de 200,000 publicaciones científicas integradas a LA Referencia.</a:t>
                      </a:r>
                      <a:endParaRPr lang="es-MX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7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118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26742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80485FE7-760B-D74F-A79A-47FD296BD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91959"/>
              </p:ext>
            </p:extLst>
          </p:nvPr>
        </p:nvGraphicFramePr>
        <p:xfrm>
          <a:off x="365760" y="1494807"/>
          <a:ext cx="8321040" cy="44170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303531">
                  <a:extLst>
                    <a:ext uri="{9D8B030D-6E8A-4147-A177-3AD203B41FA5}">
                      <a16:colId xmlns:a16="http://schemas.microsoft.com/office/drawing/2014/main" val="1004879916"/>
                    </a:ext>
                  </a:extLst>
                </a:gridCol>
                <a:gridCol w="3367915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3649594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Acciones  REMERI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1043940">
                <a:tc rowSpan="4">
                  <a:txBody>
                    <a:bodyPr/>
                    <a:lstStyle/>
                    <a:p>
                      <a:r>
                        <a:rPr lang="es-MX" sz="2000" b="1" dirty="0"/>
                        <a:t>REMERI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</a:rPr>
                        <a:t>4. 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Consolidar la integración de repositorios de artículos científicos de REDALYC.</a:t>
                      </a: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Integrar a REMERI al menos 100 Repositorios Universitarios temáticos de artículos de revistas indexadas en REDALYC.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Integrar a REMERI al menos 100 Repositorios Universitarios temáticos de artículos de revistas indexadas en REDALYC.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52698"/>
                  </a:ext>
                </a:extLst>
              </a:tr>
              <a:tr h="845820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</a:rPr>
                        <a:t>5.</a:t>
                      </a: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 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Organizar la reunión de REMERI 10 años para conmemorar la primera década de la Red y del Acceso Abierto en México. </a:t>
                      </a: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Llevar a cabo la Reunión de 10 años de REMERI el 26 de mayo en las instalaciones de la UDLAP en modalidad hibrida. </a:t>
                      </a:r>
                      <a:endParaRPr lang="es-MX" sz="12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877376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</a:rPr>
                        <a:t>6. 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Concluir el desarrollo web del Directorio Nacional de Repositorios Digitales de Acceso Abierto -  </a:t>
                      </a:r>
                      <a:r>
                        <a:rPr lang="es-ES" sz="12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DiNaRe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, para su lanzamiento y presentación en la reunión de 10 años de REMERI. </a:t>
                      </a: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Sitio de DiNaRE implementado y operando para su presentación en la Reunión de 10 años de REMERI.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72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</a:rPr>
                        <a:t>7. 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Continuar con las actividades de </a:t>
                      </a: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consultoría, capacitación y asesoría técnica a IES para el desarrollo y estandarización de repositorios digitales, así como el diseño de recursos de capacitación.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Kit de ayuda disponible con manuales y guías sobre normalización de metadatos, implementación de directrices OpenAIRE 4.0 y vocabularios controlados COAR y recursos web para la gestión de repositorios digitales. </a:t>
                      </a:r>
                      <a:endParaRPr lang="es-MX" sz="12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101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83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80485FE7-760B-D74F-A79A-47FD296BD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712791"/>
              </p:ext>
            </p:extLst>
          </p:nvPr>
        </p:nvGraphicFramePr>
        <p:xfrm>
          <a:off x="205740" y="1224920"/>
          <a:ext cx="8766809" cy="53771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98720609"/>
                    </a:ext>
                  </a:extLst>
                </a:gridCol>
                <a:gridCol w="3443944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4134145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Acciones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1043940">
                <a:tc>
                  <a:txBody>
                    <a:bodyPr/>
                    <a:lstStyle/>
                    <a:p>
                      <a:r>
                        <a:rPr lang="es-MX" sz="2000" b="1" dirty="0"/>
                        <a:t>REMERI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</a:rPr>
                        <a:t>8. 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Implementar los proyectos de actualización del Repositorio CUDI y Repositorio RUTE de Red CLARA. </a:t>
                      </a: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Repositorio CUDI actualizado y Repositorio RUTE operando. </a:t>
                      </a:r>
                      <a:endParaRPr lang="es-MX" sz="12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52698"/>
                  </a:ext>
                </a:extLst>
              </a:tr>
              <a:tr h="84582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200" dirty="0">
                          <a:latin typeface="Avenir Book" panose="02000503020000020003" pitchFamily="2" charset="0"/>
                        </a:rPr>
                        <a:t>9. 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Abrir una convocatoria mediante un formulario en línea, para la conformación de cuatro grupos de trabajo REMERI-</a:t>
                      </a:r>
                      <a:r>
                        <a:rPr lang="es-ES" sz="12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EduTraDi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-ANUIES  en los siguientes aspectos: Normalización de metadatos, recursos educativos digitales/abiertos (RED), modelos de servicio de los repositorios y proyecto de ecosistema de ciencia abierta.</a:t>
                      </a:r>
                      <a:r>
                        <a:rPr lang="es-MX" sz="1200" dirty="0">
                          <a:effectLst/>
                          <a:latin typeface="Avenir Book" panose="02000503020000020003" pitchFamily="2" charset="0"/>
                        </a:rPr>
                        <a:t> </a:t>
                      </a:r>
                      <a:endParaRPr lang="es-MX" sz="12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Promover la convocatoria para conformar los grupos de trabajo durante el mes de febrero, a través de CUDI, ANUIES y EduTraDi.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87737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10. 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Establecer los planes de acción y entregables de cada uno de los grupos de trabajo de REMERI-</a:t>
                      </a:r>
                      <a:r>
                        <a:rPr lang="es-ES" sz="12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EduTraDi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-ANUIES</a:t>
                      </a:r>
                      <a:r>
                        <a:rPr lang="es-MX" sz="1200" dirty="0">
                          <a:effectLst/>
                          <a:latin typeface="Avenir Book" panose="02000503020000020003" pitchFamily="2" charset="0"/>
                        </a:rPr>
                        <a:t> </a:t>
                      </a:r>
                      <a:endParaRPr lang="es-MX" sz="1200" dirty="0">
                        <a:latin typeface="Avenir Book" panose="02000503020000020003" pitchFamily="2" charset="0"/>
                        <a:ea typeface="Lato"/>
                        <a:cs typeface="La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s-MX" sz="1200" dirty="0">
                          <a:latin typeface="Avenir Light" panose="020B0402020203020204" pitchFamily="34" charset="77"/>
                          <a:ea typeface="Lato"/>
                          <a:cs typeface="Lato"/>
                        </a:rPr>
                        <a:t>Manual de normalización de metadatos para el cumplimiento de directrices OpenAIRE 4.0 y vocabularios controlados de COAR.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es-MX" sz="1200" dirty="0">
                          <a:latin typeface="Avenir Light" panose="020B0402020203020204" pitchFamily="34" charset="77"/>
                          <a:ea typeface="Lato"/>
                          <a:cs typeface="Lato"/>
                        </a:rPr>
                        <a:t>Diseño de proyecto para el desarrollo de un ecosistema de ciencia abierta. 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es-MX" sz="1200" dirty="0">
                          <a:latin typeface="Avenir Light" panose="020B0402020203020204" pitchFamily="34" charset="77"/>
                          <a:ea typeface="Lato"/>
                          <a:cs typeface="Lato"/>
                        </a:rPr>
                        <a:t>Un integrador implementado en la plataforma de REMERI para repositorios o colecciones de recursos educativos digitales/abiertos.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Book" panose="02000503020000020003" pitchFamily="2" charset="0"/>
                          <a:ea typeface="Lato"/>
                          <a:cs typeface="Lato"/>
                        </a:rPr>
                        <a:t>11. 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Presentar en congresos internacionales, los trabajos y resultados de los principales desarrollos de REMERI del periodo 2021-2022. </a:t>
                      </a: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latin typeface="Avenir Light" panose="020B0402020203020204" pitchFamily="34" charset="77"/>
                          <a:ea typeface="Lato"/>
                          <a:cs typeface="Lato"/>
                        </a:rPr>
                        <a:t>Enviar dos propuestas de ponencias a diferentes congresos, considerando a  TICAL2022 y BIREDIAL-ISTEC 2022 (Octubre, sede Costa Rica).</a:t>
                      </a:r>
                    </a:p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101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867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026726E6-3EEF-554A-9F59-D21C26F0D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290900"/>
              </p:ext>
            </p:extLst>
          </p:nvPr>
        </p:nvGraphicFramePr>
        <p:xfrm>
          <a:off x="525780" y="1397000"/>
          <a:ext cx="8218170" cy="49479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988820">
                  <a:extLst>
                    <a:ext uri="{9D8B030D-6E8A-4147-A177-3AD203B41FA5}">
                      <a16:colId xmlns:a16="http://schemas.microsoft.com/office/drawing/2014/main" val="1776026216"/>
                    </a:ext>
                  </a:extLst>
                </a:gridCol>
                <a:gridCol w="2120266">
                  <a:extLst>
                    <a:ext uri="{9D8B030D-6E8A-4147-A177-3AD203B41FA5}">
                      <a16:colId xmlns:a16="http://schemas.microsoft.com/office/drawing/2014/main" val="3572953549"/>
                    </a:ext>
                  </a:extLst>
                </a:gridCol>
                <a:gridCol w="1697354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2411730">
                  <a:extLst>
                    <a:ext uri="{9D8B030D-6E8A-4147-A177-3AD203B41FA5}">
                      <a16:colId xmlns:a16="http://schemas.microsoft.com/office/drawing/2014/main" val="208693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Objetivo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Metas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s-MX" sz="2000" b="1" dirty="0"/>
                        <a:t>Supercómputo</a:t>
                      </a:r>
                    </a:p>
                    <a:p>
                      <a:endParaRPr lang="es-MX" sz="12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Esta comunidad reúne expertos en distintas disciplinas y niveles educativos con interés en promover el </a:t>
                      </a:r>
                      <a:r>
                        <a:rPr lang="es-ES" sz="12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supercómputo</a:t>
                      </a:r>
                      <a:r>
                        <a:rPr lang="es-E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 como un objeto de estudio y una herramienta avanzada utilizable en favor de resolver los principales problemas nacionales definidos por los distintos sectores en México buscando, en todo momento, hacer uso inteligente de los servicios e infraestructura de la CUDI para promover la colaboración, integración y fortalecimiento de las instituciones miembro.</a:t>
                      </a: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1.Formalizar la administración de la comunidad</a:t>
                      </a:r>
                      <a:r>
                        <a:rPr lang="es-MX" sz="1200" b="0" i="0" dirty="0">
                          <a:latin typeface="Avenir Book" panose="02000503020000020003" pitchFamily="2" charset="0"/>
                        </a:rPr>
                        <a:t>	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5269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Actualizar el directorio de miembros de la comunidad de supercómputo.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El 100% de los miembros activos tienen un resumen curricular en la p gina oficial de la comunidad.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>
                        <a:latin typeface="Avenir Book" panose="02000503020000020003" pitchFamily="2" charset="0"/>
                      </a:endParaRPr>
                    </a:p>
                    <a:p>
                      <a:r>
                        <a:rPr lang="es-MX" sz="1200" b="0" i="0" u="none" strike="noStrike" cap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El 100% de los miembros activos tienen una constancia de membres a de la comunidad CUDI de Superc mputo para el periodo febrero</a:t>
                      </a:r>
                    </a:p>
                    <a:p>
                      <a:r>
                        <a:rPr lang="es-MX" sz="1200" b="0" i="0" u="none" strike="noStrike" cap="none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2022 - enero 2023.</a:t>
                      </a: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39757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Crear medios formales de comunicación entre los miembros de la comunidad.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La comunidad define un canal de comunicaci n de quejas y sugerencias durante el primer semestre del 2022.</a:t>
                      </a:r>
                    </a:p>
                    <a:p>
                      <a:endParaRPr lang="es-MX" sz="1200" b="0" i="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La comunidad define un mecanismo para la resoluci n de conflictos y controversias entre los miembros durante el primer semestre del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2022.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20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347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026726E6-3EEF-554A-9F59-D21C26F0D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299160"/>
              </p:ext>
            </p:extLst>
          </p:nvPr>
        </p:nvGraphicFramePr>
        <p:xfrm>
          <a:off x="525780" y="1397000"/>
          <a:ext cx="8218172" cy="44856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054543">
                  <a:extLst>
                    <a:ext uri="{9D8B030D-6E8A-4147-A177-3AD203B41FA5}">
                      <a16:colId xmlns:a16="http://schemas.microsoft.com/office/drawing/2014/main" val="1776026216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3572953549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2054543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Objetivo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Metas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2000" b="1" dirty="0"/>
                        <a:t>Supercómputo</a:t>
                      </a:r>
                    </a:p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Establecer condiciones m nimas requeridas para la integraci n de los miembros de la comunidad con el objetivo de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iniciar una etapa de expansi n y crecimiento sostenible mediante el establecimiento de  rganos de gobierno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democr ticos y con la definici n de medios de legislaci n que permitan y garanticen el estado de derecho de la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comunidad asegurando el cumplimiento de su prop sito primario y cumpliendo su misi n fundamental.</a:t>
                      </a:r>
                    </a:p>
                    <a:p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Incrementar el número de miembros activos de la comunidad.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El 40% de los miembros CUDI reciben un folleto de promoci n de la comunidad y de sus actividades.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La comunidad realiza, al menos dos, eventos p blicos para atracci n de nuevos miembros.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La comunidad incrementa, en al menos el 10%, la cantidad de miembros activos durante el primer semestre del 2022.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Los nuevos miembros tienen una pl tica introductoria a la CUDI y sus servicios as  como una pl tica introductoria a la comunidad, sus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proyectos y actividades.</a:t>
                      </a:r>
                    </a:p>
                    <a:p>
                      <a:endParaRPr lang="es-MX" sz="1200" b="0" i="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52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829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026726E6-3EEF-554A-9F59-D21C26F0D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318474"/>
              </p:ext>
            </p:extLst>
          </p:nvPr>
        </p:nvGraphicFramePr>
        <p:xfrm>
          <a:off x="525780" y="1397000"/>
          <a:ext cx="8062770" cy="42113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1776026216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3627930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Metas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b="1" dirty="0"/>
                        <a:t>Supercómputo</a:t>
                      </a:r>
                    </a:p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Generar expediente de membresías.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100% de los miembros activos de la comunidad tiene un expediente actualizado con detalles de su participaci n en la comunidad y con los principales logros alcanzados.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En el segundo semestre del 2022, la comunidad cuenta con un mecanismo para consultar o verificar la membres a de una persona</a:t>
                      </a:r>
                    </a:p>
                    <a:p>
                      <a:endParaRPr lang="es-MX" sz="1200" b="0" i="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5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Definir mecanismos que regulen la vida colegiada de las actividades de los miembros.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Los miembros establecen un mecanismo para la toma de decisiones al interior de la comunidad durante el primer trimestre del 2022.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Los miembros definen el proceso de ingreso y permanencia de los miembros de la comunidad.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Los miembros definen el proceso para la participaci n de un miembro a las actividades y proyectos de la comunidad.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Los miembros definen un mecanismo para atender asuntos de aspectos  ticos entre los miembros de la comunidad.</a:t>
                      </a:r>
                    </a:p>
                    <a:p>
                      <a:endParaRPr lang="es-MX" sz="1200" b="0" i="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3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94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026726E6-3EEF-554A-9F59-D21C26F0D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780611"/>
              </p:ext>
            </p:extLst>
          </p:nvPr>
        </p:nvGraphicFramePr>
        <p:xfrm>
          <a:off x="525780" y="1397000"/>
          <a:ext cx="8062770" cy="41198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1776026216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3627930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Metas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1" dirty="0"/>
                        <a:t>Supercómputo</a:t>
                      </a:r>
                    </a:p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2.Promover las actividades y logros de la comunidad mediante la difusión del supercómputo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entre los sectores de México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La comunidad difunde, al menos una vez al mes, sus actividades y logros as  como información importante de los miembros.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La comunidad realiza un evento divulgativo anual de aspectos relevantes del superc mputo en cada región del país dirigido al público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en general.</a:t>
                      </a:r>
                    </a:p>
                    <a:p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Los miembros de la comunidad realizan un seminario de actualización profesional en las áreas pertinentes del supercómputo para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estudiantes de licenciatura o posgrado.</a:t>
                      </a:r>
                    </a:p>
                    <a:p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La comunidad realiza seminarios transversales con otras comunidades CUDI para fomentar el trabajo colaborativo entre miembros de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las comunidades.</a:t>
                      </a:r>
                    </a:p>
                    <a:p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3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39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026726E6-3EEF-554A-9F59-D21C26F0D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117487"/>
              </p:ext>
            </p:extLst>
          </p:nvPr>
        </p:nvGraphicFramePr>
        <p:xfrm>
          <a:off x="400050" y="1397000"/>
          <a:ext cx="8188500" cy="50342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10885">
                  <a:extLst>
                    <a:ext uri="{9D8B030D-6E8A-4147-A177-3AD203B41FA5}">
                      <a16:colId xmlns:a16="http://schemas.microsoft.com/office/drawing/2014/main" val="1776026216"/>
                    </a:ext>
                  </a:extLst>
                </a:gridCol>
                <a:gridCol w="2693111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3684504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Metas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800" b="1" dirty="0"/>
                        <a:t>Supercómputo</a:t>
                      </a:r>
                    </a:p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3. Fomentar el trabajo colaborativo entre los miembros de la comunidad en actividades o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proyectos internos mediante la participación de los miembros en proyectos internos de colaboración.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Light" panose="020B0402020203020204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El 50% de los miembros de la comunidad participa en un estudio de la conectividad entre las instituciones participantes.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Light" panose="020B0402020203020204" pitchFamily="34" charset="77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Los miembros de la comunidad definen en el programa de movilidad de estudiantes con fines acad micos o de investigación.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Light" panose="020B0402020203020204" pitchFamily="34" charset="77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Los miembros de la comunidad definen un programa de servicio social o práctica profesional en el  rea de supercómputo para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estudiantes de licenciatura o posgrado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Los miembros de la comunidad definen un repositorio de tesis en el  rea de superc mputo para estudiantes de licenciatura o posgrado.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Light" panose="020B0402020203020204" pitchFamily="34" charset="77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Los miembros participan formalmente de estancias de investigación o estancias de apoyo técnico con otros miembros de la comunidad.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Light" panose="020B0402020203020204" pitchFamily="34" charset="77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Light" panose="020B0402020203020204" pitchFamily="34" charset="77"/>
                          <a:ea typeface="+mn-ea"/>
                          <a:cs typeface="+mn-cs"/>
                          <a:sym typeface="Arial"/>
                        </a:rPr>
                        <a:t>La comunidad organiza, al menos, un curso o dinámica de apoyo a la integración de los miembros de la comunidad.</a:t>
                      </a:r>
                    </a:p>
                    <a:p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Light" panose="020B0402020203020204" pitchFamily="34" charset="77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dirty="0">
                        <a:latin typeface="Avenir Light" panose="020B040202020302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3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8286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026726E6-3EEF-554A-9F59-D21C26F0D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213794"/>
              </p:ext>
            </p:extLst>
          </p:nvPr>
        </p:nvGraphicFramePr>
        <p:xfrm>
          <a:off x="400050" y="1397000"/>
          <a:ext cx="8188500" cy="28397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10885">
                  <a:extLst>
                    <a:ext uri="{9D8B030D-6E8A-4147-A177-3AD203B41FA5}">
                      <a16:colId xmlns:a16="http://schemas.microsoft.com/office/drawing/2014/main" val="1776026216"/>
                    </a:ext>
                  </a:extLst>
                </a:gridCol>
                <a:gridCol w="2693111">
                  <a:extLst>
                    <a:ext uri="{9D8B030D-6E8A-4147-A177-3AD203B41FA5}">
                      <a16:colId xmlns:a16="http://schemas.microsoft.com/office/drawing/2014/main" val="2531384275"/>
                    </a:ext>
                  </a:extLst>
                </a:gridCol>
                <a:gridCol w="3684504">
                  <a:extLst>
                    <a:ext uri="{9D8B030D-6E8A-4147-A177-3AD203B41FA5}">
                      <a16:colId xmlns:a16="http://schemas.microsoft.com/office/drawing/2014/main" val="6233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Comunidad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Metas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Indicadores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4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800" b="1" dirty="0"/>
                        <a:t>Supercómputo</a:t>
                      </a:r>
                    </a:p>
                    <a:p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4. Apoyar la actualización profesional de los miembros de la comunidad mediante la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organización de eventos acad micos de actualización profesional en el área de supercómputo.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Los miembros de la comunidad organizan, al menos, dos cursos te rico-prácticos sobre hardware/software de alto desempe o durante el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2022 dirigido a los mismos miembros de la comunidad.</a:t>
                      </a:r>
                    </a:p>
                    <a:p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Los miembros organizan al menos una exposición de hardware y software comercial o de código abierto relacionado con el</a:t>
                      </a:r>
                    </a:p>
                    <a:p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  <a:sym typeface="Arial"/>
                        </a:rPr>
                        <a:t>supercómputo durante el 2022 dirigido a los mismos miembros de la comunidad.</a:t>
                      </a:r>
                    </a:p>
                    <a:p>
                      <a:endParaRPr lang="es-MX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MX" sz="1200" b="0" i="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3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618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525780" y="1619479"/>
            <a:ext cx="8161020" cy="469677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MX" sz="3500" b="1" dirty="0">
                <a:latin typeface="Avenir Light" panose="020B0402020203020204" pitchFamily="34" charset="77"/>
                <a:ea typeface="Lato"/>
                <a:cs typeface="Lato"/>
              </a:rPr>
              <a:t>3.</a:t>
            </a:r>
            <a:r>
              <a:rPr lang="es-MX" sz="2200" b="1" dirty="0">
                <a:latin typeface="Avenir Light" panose="020B0402020203020204" pitchFamily="34" charset="77"/>
                <a:ea typeface="Lato"/>
                <a:cs typeface="Lato"/>
              </a:rPr>
              <a:t>Estrategia de colaboración  regional</a:t>
            </a:r>
          </a:p>
          <a:p>
            <a:pPr marL="0" indent="0" algn="just">
              <a:buNone/>
            </a:pPr>
            <a:endParaRPr lang="es-MX" sz="22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r>
              <a:rPr lang="es-MX" sz="2200" dirty="0">
                <a:latin typeface="Avenir Light" panose="020B0402020203020204" pitchFamily="34" charset="77"/>
                <a:ea typeface="Lato"/>
                <a:cs typeface="Lato"/>
              </a:rPr>
              <a:t>El comité de aplicaciones ha reconocido que ciertas aplicaciones tienen mayor relevancia regional y en tal virtud ha decidido integrar comités de aplicaciones regionales que puedan responder de mejor manera a las necesidades de las zonas geográficas en que operan las diversas IES miembros CUDI.</a:t>
            </a:r>
          </a:p>
          <a:p>
            <a:pPr marL="0" indent="0" algn="just">
              <a:buNone/>
            </a:pPr>
            <a:endParaRPr lang="es-MX" sz="22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r>
              <a:rPr lang="es-MX" sz="2200" b="1" dirty="0">
                <a:latin typeface="Avenir Light" panose="020B0402020203020204" pitchFamily="34" charset="77"/>
                <a:ea typeface="Lato"/>
                <a:cs typeface="Lato"/>
              </a:rPr>
              <a:t>Región Norte</a:t>
            </a:r>
          </a:p>
          <a:p>
            <a:pPr marL="0" indent="0" algn="just">
              <a:buNone/>
            </a:pPr>
            <a:r>
              <a:rPr lang="es-MX" sz="2200" dirty="0">
                <a:latin typeface="Avenir Light" panose="020B0402020203020204" pitchFamily="34" charset="77"/>
                <a:ea typeface="Lato"/>
                <a:cs typeface="Lato"/>
              </a:rPr>
              <a:t>Líderes regionales: Joaquín Huante (UANL), y Félix Fernando González (UABC),. </a:t>
            </a:r>
          </a:p>
          <a:p>
            <a:pPr marL="0" indent="0" algn="just">
              <a:buNone/>
            </a:pPr>
            <a:endParaRPr lang="es-MX" sz="22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r>
              <a:rPr lang="es-MX" sz="2200" b="1" dirty="0">
                <a:latin typeface="Avenir Light" panose="020B0402020203020204" pitchFamily="34" charset="77"/>
                <a:ea typeface="Lato"/>
                <a:cs typeface="Lato"/>
              </a:rPr>
              <a:t>Proyectos</a:t>
            </a:r>
            <a:r>
              <a:rPr lang="es-MX" sz="2200" dirty="0">
                <a:latin typeface="Avenir Light" panose="020B0402020203020204" pitchFamily="34" charset="77"/>
                <a:ea typeface="Lato"/>
                <a:cs typeface="Lato"/>
              </a:rPr>
              <a:t>:</a:t>
            </a:r>
          </a:p>
          <a:p>
            <a:pPr marL="0" indent="0" algn="just">
              <a:buNone/>
            </a:pPr>
            <a:r>
              <a:rPr lang="es-MX" sz="2200" dirty="0">
                <a:latin typeface="Avenir Light" panose="020B0402020203020204" pitchFamily="34" charset="77"/>
                <a:ea typeface="Lato"/>
                <a:cs typeface="Lato"/>
              </a:rPr>
              <a:t>·  Cadenas productivas en la región Norte</a:t>
            </a:r>
          </a:p>
          <a:p>
            <a:pPr marL="0" indent="0" algn="just">
              <a:buNone/>
            </a:pPr>
            <a:r>
              <a:rPr lang="es-MX" sz="2200" dirty="0">
                <a:latin typeface="Avenir Light" panose="020B0402020203020204" pitchFamily="34" charset="77"/>
                <a:ea typeface="Lato"/>
                <a:cs typeface="Lato"/>
              </a:rPr>
              <a:t>·  Colaboraciones con universidades estadounidenses de la frontera</a:t>
            </a:r>
          </a:p>
          <a:p>
            <a:pPr marL="0" indent="0" algn="just">
              <a:buNone/>
            </a:pPr>
            <a:r>
              <a:rPr lang="es-MX" sz="2200" dirty="0">
                <a:latin typeface="Avenir Light" panose="020B0402020203020204" pitchFamily="34" charset="77"/>
                <a:ea typeface="Lato"/>
                <a:cs typeface="Lato"/>
              </a:rPr>
              <a:t>·  Salud Fronteriza</a:t>
            </a:r>
          </a:p>
          <a:p>
            <a:pPr marL="0" indent="0" algn="just">
              <a:buNone/>
            </a:pPr>
            <a:endParaRPr lang="es-MX" sz="20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dirty="0">
              <a:latin typeface="Avenir Light" panose="020B0402020203020204" pitchFamily="34" charset="77"/>
              <a:ea typeface="Lato"/>
              <a:cs typeface="Lato"/>
            </a:endParaRP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666748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628330" y="1120662"/>
            <a:ext cx="8149590" cy="529156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MX" sz="2900" b="1" dirty="0">
                <a:latin typeface="Avenir Light" panose="020B0402020203020204" pitchFamily="34" charset="77"/>
                <a:ea typeface="Lato"/>
                <a:cs typeface="Lato"/>
              </a:rPr>
              <a:t>Región Centro</a:t>
            </a:r>
          </a:p>
          <a:p>
            <a:pPr marL="0" indent="0" algn="just">
              <a:buNone/>
            </a:pP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Líderes regionales: Rebeca Valenzuela (UNAM) y Patricia Muñoz (AA).</a:t>
            </a:r>
          </a:p>
          <a:p>
            <a:pPr marL="0" indent="0" algn="just">
              <a:buNone/>
            </a:pPr>
            <a:endParaRPr lang="es-MX" sz="29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r>
              <a:rPr lang="es-MX" sz="2900" b="1" dirty="0">
                <a:latin typeface="Avenir Light" panose="020B0402020203020204" pitchFamily="34" charset="77"/>
                <a:ea typeface="Lato"/>
                <a:cs typeface="Lato"/>
              </a:rPr>
              <a:t>Proyectos</a:t>
            </a: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:</a:t>
            </a:r>
          </a:p>
          <a:p>
            <a:pPr marL="0" indent="0" algn="just">
              <a:buNone/>
            </a:pP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· Red Universitaria de Aprendizaje (RUA) </a:t>
            </a:r>
          </a:p>
          <a:p>
            <a:pPr marL="0" indent="0" algn="just">
              <a:buNone/>
            </a:pPr>
            <a:r>
              <a:rPr lang="es-MX" sz="3300" dirty="0">
                <a:latin typeface="Avenir Light" panose="020B0402020203020204" pitchFamily="34" charset="77"/>
                <a:ea typeface="Lato"/>
                <a:cs typeface="Lato"/>
              </a:rPr>
              <a:t> </a:t>
            </a:r>
          </a:p>
          <a:p>
            <a:pPr marL="0" indent="0" algn="just">
              <a:buNone/>
            </a:pPr>
            <a:r>
              <a:rPr lang="es-MX" sz="2900" b="1" dirty="0">
                <a:latin typeface="Avenir Light" panose="020B0402020203020204" pitchFamily="34" charset="77"/>
                <a:ea typeface="Lato"/>
                <a:cs typeface="Lato"/>
              </a:rPr>
              <a:t>Región Sur</a:t>
            </a:r>
          </a:p>
          <a:p>
            <a:pPr marL="0" indent="0" algn="just">
              <a:buNone/>
            </a:pP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Líderes regionales: César Coutiño (UNACH), Erika Sánchez (Coordinadora General de TIC, UNACAR) cargo y Sergio Cervantes (UADY).</a:t>
            </a:r>
          </a:p>
          <a:p>
            <a:pPr marL="0" indent="0" algn="just">
              <a:buNone/>
            </a:pPr>
            <a:endParaRPr lang="es-MX" sz="2900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r>
              <a:rPr lang="es-MX" sz="2900" b="1" dirty="0">
                <a:latin typeface="Avenir Light" panose="020B0402020203020204" pitchFamily="34" charset="77"/>
                <a:ea typeface="Lato"/>
                <a:cs typeface="Lato"/>
              </a:rPr>
              <a:t>Proyectos:</a:t>
            </a:r>
          </a:p>
          <a:p>
            <a:pPr marL="0" indent="0" algn="just">
              <a:buNone/>
            </a:pP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·  Red de apoyo a los médicos que están realizando su servicio social.</a:t>
            </a:r>
          </a:p>
          <a:p>
            <a:pPr marL="0" indent="0" algn="just">
              <a:buNone/>
            </a:pP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·  Red de investigación sobre el café.</a:t>
            </a:r>
          </a:p>
          <a:p>
            <a:pPr marL="0" indent="0" algn="just">
              <a:buNone/>
            </a:pPr>
            <a:r>
              <a:rPr lang="es-MX" sz="2900" dirty="0">
                <a:latin typeface="Avenir Light" panose="020B0402020203020204" pitchFamily="34" charset="77"/>
                <a:ea typeface="Lato"/>
                <a:cs typeface="Lato"/>
              </a:rPr>
              <a:t>·  Consorcio de Instituciones de Investigación Marina.</a:t>
            </a: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97137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672075" y="1591302"/>
            <a:ext cx="4288545" cy="420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indent="0" algn="just">
              <a:buNone/>
            </a:pPr>
            <a:r>
              <a:rPr lang="es-MX" b="1" dirty="0">
                <a:latin typeface="Avenir Light" panose="020B0402020203020204" pitchFamily="34" charset="77"/>
                <a:ea typeface="Lato"/>
                <a:cs typeface="Lato"/>
              </a:rPr>
              <a:t>4. </a:t>
            </a: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Estrategia de apoyo al comité de  membresía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Incluir los materiales que se están preparando para las comunidades en el Kit de promoción.</a:t>
            </a: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Colaboración con el comité a través de los grupos regionales. </a:t>
            </a: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Co-organizar pláticas de las comunidades en sesiones organizadas por el comité de membresías.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1846E2-3728-B64A-B008-55AD6CC1D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078" y="1455805"/>
            <a:ext cx="2783781" cy="510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377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934425" y="1619480"/>
            <a:ext cx="7537500" cy="420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just">
              <a:buNone/>
            </a:pPr>
            <a:r>
              <a:rPr lang="es-MX" b="1" dirty="0">
                <a:latin typeface="Avenir Light" panose="020B0402020203020204" pitchFamily="34" charset="77"/>
                <a:ea typeface="Lato"/>
                <a:cs typeface="Lato"/>
              </a:rPr>
              <a:t>5. </a:t>
            </a: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Revisión y propuesta de actualización de estatutos de la corporación.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Analizar la pertinencia y actualidad del marco estatutario y sus implicaciones con relación al Comité de Aplicaciones.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Participantes:</a:t>
            </a:r>
          </a:p>
          <a:p>
            <a:pPr marL="0" indent="0" algn="just">
              <a:buNone/>
            </a:pP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Marina Vicario (IPN)</a:t>
            </a:r>
          </a:p>
          <a:p>
            <a:pPr marL="0" indent="0" algn="just">
              <a:buNone/>
            </a:pP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Oscar Cárdenas (UDG)</a:t>
            </a:r>
          </a:p>
          <a:p>
            <a:pPr marL="0" indent="0" algn="just">
              <a:buNone/>
            </a:pP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Rebeca Valenzuela (UNAM)</a:t>
            </a:r>
          </a:p>
          <a:p>
            <a:pPr marL="0" indent="0" algn="just">
              <a:buNone/>
            </a:pP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Carlos Casasús (CUDI)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81627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934425" y="1619480"/>
            <a:ext cx="5063627" cy="420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just">
              <a:buNone/>
            </a:pPr>
            <a:r>
              <a:rPr lang="es-MX" b="1" dirty="0">
                <a:latin typeface="Avenir Light" panose="020B0402020203020204" pitchFamily="34" charset="77"/>
                <a:ea typeface="Lato"/>
                <a:cs typeface="Lato"/>
              </a:rPr>
              <a:t>6. </a:t>
            </a: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Acciones formativas gratuitas y con costo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Conferencias</a:t>
            </a: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Cursos</a:t>
            </a: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Talleres</a:t>
            </a: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Congresos</a:t>
            </a: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Eventos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50" name="Picture 2" descr="Lagarto: Un proyecto para el desarrollo de CPU’s y Aceleradores hardware con ISA de código abierto para la academia, la investigación y la industria.">
            <a:extLst>
              <a:ext uri="{FF2B5EF4-FFF2-40B4-BE49-F238E27FC236}">
                <a16:creationId xmlns:a16="http://schemas.microsoft.com/office/drawing/2014/main" id="{8C8BB92A-26EC-514B-9427-BCC65F38A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052" y="1294676"/>
            <a:ext cx="3036445" cy="303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a plataforma digital como herramienta de educación integral para el emprendimiento">
            <a:extLst>
              <a:ext uri="{FF2B5EF4-FFF2-40B4-BE49-F238E27FC236}">
                <a16:creationId xmlns:a16="http://schemas.microsoft.com/office/drawing/2014/main" id="{55CDEDB1-3818-4541-B4B9-EE23EE5C1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596" y="3577311"/>
            <a:ext cx="3002279" cy="300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310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100517c7298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00517c7298_0_2"/>
          <p:cNvSpPr txBox="1">
            <a:spLocks noGrp="1"/>
          </p:cNvSpPr>
          <p:nvPr>
            <p:ph type="title"/>
          </p:nvPr>
        </p:nvSpPr>
        <p:spPr>
          <a:xfrm>
            <a:off x="934375" y="541745"/>
            <a:ext cx="7537500" cy="56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 dirty="0"/>
              <a:t>Plan de Trabajo</a:t>
            </a:r>
            <a:endParaRPr sz="3400" dirty="0"/>
          </a:p>
        </p:txBody>
      </p:sp>
      <p:sp>
        <p:nvSpPr>
          <p:cNvPr id="102" name="Google Shape;102;g100517c7298_0_2"/>
          <p:cNvSpPr txBox="1">
            <a:spLocks noGrp="1"/>
          </p:cNvSpPr>
          <p:nvPr>
            <p:ph type="body" idx="1"/>
          </p:nvPr>
        </p:nvSpPr>
        <p:spPr>
          <a:xfrm>
            <a:off x="934425" y="1619480"/>
            <a:ext cx="7537500" cy="420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just">
              <a:buNone/>
            </a:pPr>
            <a:r>
              <a:rPr lang="es-MX" b="1" dirty="0">
                <a:latin typeface="Avenir Light" panose="020B0402020203020204" pitchFamily="34" charset="77"/>
                <a:ea typeface="Lato"/>
                <a:cs typeface="Lato"/>
              </a:rPr>
              <a:t>7. </a:t>
            </a:r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Publicaciones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Fortalecer el comité editorial y crear el de arbitraje de obras.</a:t>
            </a:r>
          </a:p>
          <a:p>
            <a:pPr marL="342900" algn="just"/>
            <a:r>
              <a:rPr lang="es-MX" sz="2000" b="1" dirty="0">
                <a:latin typeface="Avenir Light" panose="020B0402020203020204" pitchFamily="34" charset="77"/>
                <a:ea typeface="Lato"/>
                <a:cs typeface="Lato"/>
              </a:rPr>
              <a:t>Tramitar el DOI de CUDI editorial.</a:t>
            </a: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  <a:p>
            <a:pPr marL="0" indent="0" algn="just">
              <a:buNone/>
            </a:pPr>
            <a:endParaRPr lang="es-MX" sz="2000" b="1" dirty="0">
              <a:latin typeface="Avenir Light" panose="020B0402020203020204" pitchFamily="34" charset="77"/>
              <a:ea typeface="Lato"/>
              <a:cs typeface="Lato"/>
            </a:endParaRPr>
          </a:p>
        </p:txBody>
      </p:sp>
      <p:pic>
        <p:nvPicPr>
          <p:cNvPr id="103" name="Google Shape;103;g100517c7298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7500" y="217800"/>
            <a:ext cx="881051" cy="47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g100517c7298_0_2"/>
          <p:cNvCxnSpPr/>
          <p:nvPr/>
        </p:nvCxnSpPr>
        <p:spPr>
          <a:xfrm>
            <a:off x="1763575" y="6579000"/>
            <a:ext cx="62643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g100517c7298_0_2"/>
          <p:cNvCxnSpPr/>
          <p:nvPr/>
        </p:nvCxnSpPr>
        <p:spPr>
          <a:xfrm>
            <a:off x="1126575" y="326125"/>
            <a:ext cx="6389700" cy="0"/>
          </a:xfrm>
          <a:prstGeom prst="straightConnector1">
            <a:avLst/>
          </a:prstGeom>
          <a:noFill/>
          <a:ln w="28575" cap="flat" cmpd="sng">
            <a:solidFill>
              <a:srgbClr val="93C02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C0E99F47-EDF8-DE41-B2BB-71B788B56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085" y="3888029"/>
            <a:ext cx="2081755" cy="267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2C8F116-2C3A-6340-903C-9A615553F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84" y="3855741"/>
            <a:ext cx="2081756" cy="271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752DB09-0A73-394A-9735-6B64F40C0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2" y="3769082"/>
            <a:ext cx="2164283" cy="279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2581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2696</Words>
  <Application>Microsoft Macintosh PowerPoint</Application>
  <PresentationFormat>Presentación en pantalla (4:3)</PresentationFormat>
  <Paragraphs>283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Avenir Book</vt:lpstr>
      <vt:lpstr>Avenir Light</vt:lpstr>
      <vt:lpstr>Baghdad</vt:lpstr>
      <vt:lpstr>Calibri</vt:lpstr>
      <vt:lpstr>Tema de Office</vt:lpstr>
      <vt:lpstr>Plan de Trabajo 2022 Comité de Aplicaciones y Asignación de Fondos</vt:lpstr>
      <vt:lpstr>Presentación</vt:lpstr>
      <vt:lpstr>Presentación de PowerPoint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  <vt:lpstr>Plan de Trabajo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Continuidad de Negocio y Recuperación de Desastres</dc:title>
  <dc:creator>Fernando Aranda</dc:creator>
  <cp:lastModifiedBy>CUDI AC</cp:lastModifiedBy>
  <cp:revision>32</cp:revision>
  <dcterms:created xsi:type="dcterms:W3CDTF">2018-12-05T17:36:30Z</dcterms:created>
  <dcterms:modified xsi:type="dcterms:W3CDTF">2022-02-08T21:43:01Z</dcterms:modified>
</cp:coreProperties>
</file>