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XTafxleTLLPw3sZArIwLGfKeef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Edgard I. Benitez-Guerrer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840EC4-D5FA-4918-8E40-1172F81D6EC4}">
  <a:tblStyle styleId="{C5840EC4-D5FA-4918-8E40-1172F81D6EC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13T01:19:51.917">
    <p:pos x="92" y="672"/>
    <p:text>Lo que está en rojo son modificaciones en redacción o bien para marcar que falta completar la frase</p:text>
    <p:extLst>
      <p:ext uri="{C676402C-5697-4E1C-873F-D02D1690AC5C}">
        <p15:threadingInfo timeZoneBias="0"/>
      </p:ext>
      <p:ext uri="http://customooxmlschemas.google.com/">
        <go:slidesCustomData xmlns:go="http://customooxmlschemas.google.com/" commentPostId="AAABLq2UFS4"/>
      </p:ext>
    </p:extLst>
  </p:cm>
  <p:cm authorId="0" idx="2" dt="2024-04-13T01:17:04.547">
    <p:pos x="92" y="772"/>
    <p:text>Las "oportunidades" son respecto al exterior de CUDI y estas no lo son. Sugiero que se tenga otra lámina denominada "Plan de mejora" y ahí se coloquen.</p:text>
    <p:extLst>
      <p:ext uri="{C676402C-5697-4E1C-873F-D02D1690AC5C}">
        <p15:threadingInfo timeZoneBias="0"/>
      </p:ext>
      <p:ext uri="http://customooxmlschemas.google.com/">
        <go:slidesCustomData xmlns:go="http://customooxmlschemas.google.com/" commentPostId="AAABLq2UF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8d79ef68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b8d79ef68e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8d79ef68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b8d79ef68e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8d79ef68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b8d79ef68e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8d79ef68e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b8d79ef68e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8d79ef68e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b8d79ef68e_1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8d79ef68e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b8d79ef68e_1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d58e7fa4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bd58e7fa49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8d79ef68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b8d79ef68e_1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8d79ef68e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b8d79ef68e_1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d53b3bb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bd53b3bb5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fd70895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bfd70895f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bd53b3bb5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bd53b3bb5a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d53b3bb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bd53b3bb5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d53b3bb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bd53b3bb5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fd70895f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bfd70895f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fd70895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bfd70895f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fd70895f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bfd70895f5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8d79ef68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b8d79ef68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8d79ef68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b8d79ef68e_1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8d79ef68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b8d79ef68e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d58e7fa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bd58e7fa4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0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idx="4294967295" type="title"/>
          </p:nvPr>
        </p:nvSpPr>
        <p:spPr>
          <a:xfrm>
            <a:off x="803950" y="0"/>
            <a:ext cx="10515600" cy="91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(FODA)</a:t>
            </a:r>
            <a:endParaRPr/>
          </a:p>
        </p:txBody>
      </p:sp>
      <p:sp>
        <p:nvSpPr>
          <p:cNvPr id="86" name="Google Shape;86;p1"/>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idx="4294967295" type="body"/>
          </p:nvPr>
        </p:nvSpPr>
        <p:spPr>
          <a:xfrm>
            <a:off x="0" y="1929375"/>
            <a:ext cx="12093000" cy="42519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t/>
            </a:r>
            <a:endParaRPr sz="4000"/>
          </a:p>
          <a:p>
            <a:pPr indent="0" lvl="0" marL="0" rtl="0" algn="l">
              <a:lnSpc>
                <a:spcPct val="90000"/>
              </a:lnSpc>
              <a:spcBef>
                <a:spcPts val="50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graphicFrame>
        <p:nvGraphicFramePr>
          <p:cNvPr id="88" name="Google Shape;88;p1"/>
          <p:cNvGraphicFramePr/>
          <p:nvPr/>
        </p:nvGraphicFramePr>
        <p:xfrm>
          <a:off x="146075" y="1067275"/>
          <a:ext cx="3000000" cy="3000000"/>
        </p:xfrm>
        <a:graphic>
          <a:graphicData uri="http://schemas.openxmlformats.org/drawingml/2006/table">
            <a:tbl>
              <a:tblPr>
                <a:noFill/>
                <a:tableStyleId>{C5840EC4-D5FA-4918-8E40-1172F81D6EC4}</a:tableStyleId>
              </a:tblPr>
              <a:tblGrid>
                <a:gridCol w="6112000"/>
                <a:gridCol w="5719350"/>
              </a:tblGrid>
              <a:tr h="2450525">
                <a:tc>
                  <a:txBody>
                    <a:bodyPr/>
                    <a:lstStyle/>
                    <a:p>
                      <a:pPr indent="0" lvl="0" marL="0" rtl="0" algn="l">
                        <a:lnSpc>
                          <a:spcPct val="90000"/>
                        </a:lnSpc>
                        <a:spcBef>
                          <a:spcPts val="0"/>
                        </a:spcBef>
                        <a:spcAft>
                          <a:spcPts val="0"/>
                        </a:spcAft>
                        <a:buNone/>
                      </a:pPr>
                      <a:r>
                        <a:rPr b="1" lang="es-MX" sz="1200">
                          <a:solidFill>
                            <a:schemeClr val="dk1"/>
                          </a:solidFill>
                          <a:latin typeface="Calibri"/>
                          <a:ea typeface="Calibri"/>
                          <a:cs typeface="Calibri"/>
                          <a:sym typeface="Calibri"/>
                        </a:rPr>
                        <a:t>Fortalezas</a:t>
                      </a:r>
                      <a:r>
                        <a:rPr lang="es-MX"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179999" rtl="0" algn="l">
                        <a:lnSpc>
                          <a:spcPct val="90000"/>
                        </a:lnSpc>
                        <a:spcBef>
                          <a:spcPts val="1000"/>
                        </a:spcBef>
                        <a:spcAft>
                          <a:spcPts val="0"/>
                        </a:spcAft>
                        <a:buNone/>
                      </a:pPr>
                      <a:r>
                        <a:rPr lang="es-MX" sz="1200">
                          <a:solidFill>
                            <a:schemeClr val="dk1"/>
                          </a:solidFill>
                          <a:latin typeface="Calibri"/>
                          <a:ea typeface="Calibri"/>
                          <a:cs typeface="Calibri"/>
                          <a:sym typeface="Calibri"/>
                        </a:rPr>
                        <a:t>Proyectos</a:t>
                      </a:r>
                      <a:r>
                        <a:rPr lang="es-MX" sz="1200">
                          <a:solidFill>
                            <a:schemeClr val="dk1"/>
                          </a:solidFill>
                          <a:latin typeface="Calibri"/>
                          <a:ea typeface="Calibri"/>
                          <a:cs typeface="Calibri"/>
                          <a:sym typeface="Calibri"/>
                        </a:rPr>
                        <a:t>: RUTE, Copernicus, Bella, AmeriGEO.</a:t>
                      </a:r>
                      <a:endParaRPr sz="1200">
                        <a:solidFill>
                          <a:schemeClr val="dk1"/>
                        </a:solidFill>
                        <a:latin typeface="Calibri"/>
                        <a:ea typeface="Calibri"/>
                        <a:cs typeface="Calibri"/>
                        <a:sym typeface="Calibri"/>
                      </a:endParaRPr>
                    </a:p>
                    <a:p>
                      <a:pPr indent="0" lvl="0" marL="179999" rtl="0" algn="l">
                        <a:lnSpc>
                          <a:spcPct val="90000"/>
                        </a:lnSpc>
                        <a:spcBef>
                          <a:spcPts val="1000"/>
                        </a:spcBef>
                        <a:spcAft>
                          <a:spcPts val="0"/>
                        </a:spcAft>
                        <a:buNone/>
                      </a:pPr>
                      <a:r>
                        <a:rPr lang="es-MX" sz="1200">
                          <a:solidFill>
                            <a:schemeClr val="dk1"/>
                          </a:solidFill>
                          <a:latin typeface="Calibri"/>
                          <a:ea typeface="Calibri"/>
                          <a:cs typeface="Calibri"/>
                          <a:sym typeface="Calibri"/>
                        </a:rPr>
                        <a:t>Servicios de valor agregado para instituciones académicas y de investigación, que no son ofrecidos por operadores comerciales.</a:t>
                      </a:r>
                      <a:endParaRPr sz="1200">
                        <a:solidFill>
                          <a:schemeClr val="dk1"/>
                        </a:solidFill>
                        <a:latin typeface="Calibri"/>
                        <a:ea typeface="Calibri"/>
                        <a:cs typeface="Calibri"/>
                        <a:sym typeface="Calibri"/>
                      </a:endParaRPr>
                    </a:p>
                    <a:p>
                      <a:pPr indent="0" lvl="0" marL="179999" rtl="0" algn="l">
                        <a:lnSpc>
                          <a:spcPct val="90000"/>
                        </a:lnSpc>
                        <a:spcBef>
                          <a:spcPts val="1000"/>
                        </a:spcBef>
                        <a:spcAft>
                          <a:spcPts val="0"/>
                        </a:spcAft>
                        <a:buNone/>
                      </a:pPr>
                      <a:r>
                        <a:rPr lang="es-MX" sz="1200">
                          <a:solidFill>
                            <a:schemeClr val="dk1"/>
                          </a:solidFill>
                          <a:latin typeface="Calibri"/>
                          <a:ea typeface="Calibri"/>
                          <a:cs typeface="Calibri"/>
                          <a:sym typeface="Calibri"/>
                        </a:rPr>
                        <a:t>Concesión única de “Uso Social” , Red de Tecnología avanzada para uso académico e investigativo.</a:t>
                      </a:r>
                      <a:endParaRPr sz="1200">
                        <a:solidFill>
                          <a:schemeClr val="dk1"/>
                        </a:solidFill>
                        <a:latin typeface="Calibri"/>
                        <a:ea typeface="Calibri"/>
                        <a:cs typeface="Calibri"/>
                        <a:sym typeface="Calibri"/>
                      </a:endParaRPr>
                    </a:p>
                    <a:p>
                      <a:pPr indent="0" lvl="0" marL="179999" rtl="0" algn="l">
                        <a:lnSpc>
                          <a:spcPct val="90000"/>
                        </a:lnSpc>
                        <a:spcBef>
                          <a:spcPts val="1000"/>
                        </a:spcBef>
                        <a:spcAft>
                          <a:spcPts val="0"/>
                        </a:spcAft>
                        <a:buNone/>
                      </a:pPr>
                      <a:r>
                        <a:rPr lang="es-MX" sz="1200">
                          <a:solidFill>
                            <a:schemeClr val="dk1"/>
                          </a:solidFill>
                          <a:latin typeface="Calibri"/>
                          <a:ea typeface="Calibri"/>
                          <a:cs typeface="Calibri"/>
                          <a:sym typeface="Calibri"/>
                        </a:rPr>
                        <a:t>Ser una institución conformada por los clientes.</a:t>
                      </a:r>
                      <a:endParaRPr sz="1200">
                        <a:solidFill>
                          <a:schemeClr val="dk1"/>
                        </a:solidFill>
                        <a:latin typeface="Calibri"/>
                        <a:ea typeface="Calibri"/>
                        <a:cs typeface="Calibri"/>
                        <a:sym typeface="Calibri"/>
                      </a:endParaRPr>
                    </a:p>
                    <a:p>
                      <a:pPr indent="0" lvl="0" marL="179999" rtl="0" algn="l">
                        <a:lnSpc>
                          <a:spcPct val="90000"/>
                        </a:lnSpc>
                        <a:spcBef>
                          <a:spcPts val="1000"/>
                        </a:spcBef>
                        <a:spcAft>
                          <a:spcPts val="0"/>
                        </a:spcAft>
                        <a:buNone/>
                      </a:pPr>
                      <a:r>
                        <a:rPr lang="es-MX" sz="1200">
                          <a:solidFill>
                            <a:schemeClr val="dk1"/>
                          </a:solidFill>
                          <a:latin typeface="Calibri"/>
                          <a:ea typeface="Calibri"/>
                          <a:cs typeface="Calibri"/>
                          <a:sym typeface="Calibri"/>
                        </a:rPr>
                        <a:t>Ser un vínculo de enlace entre la academia, industria y gobierno.</a:t>
                      </a:r>
                      <a:endParaRPr sz="1200">
                        <a:solidFill>
                          <a:schemeClr val="dk1"/>
                        </a:solidFill>
                        <a:latin typeface="Calibri"/>
                        <a:ea typeface="Calibri"/>
                        <a:cs typeface="Calibri"/>
                        <a:sym typeface="Calibri"/>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c>
                  <a:txBody>
                    <a:bodyPr/>
                    <a:lstStyle/>
                    <a:p>
                      <a:pPr indent="0" lvl="0" marL="0" rtl="0" algn="l">
                        <a:lnSpc>
                          <a:spcPct val="90000"/>
                        </a:lnSpc>
                        <a:spcBef>
                          <a:spcPts val="1000"/>
                        </a:spcBef>
                        <a:spcAft>
                          <a:spcPts val="0"/>
                        </a:spcAft>
                        <a:buNone/>
                      </a:pPr>
                      <a:r>
                        <a:rPr b="1" lang="es-MX" sz="1200">
                          <a:solidFill>
                            <a:schemeClr val="dk1"/>
                          </a:solidFill>
                          <a:latin typeface="Calibri"/>
                          <a:ea typeface="Calibri"/>
                          <a:cs typeface="Calibri"/>
                          <a:sym typeface="Calibri"/>
                        </a:rPr>
                        <a:t>Oportunidades</a:t>
                      </a:r>
                      <a:endParaRPr b="1" sz="1200">
                        <a:solidFill>
                          <a:schemeClr val="dk1"/>
                        </a:solidFill>
                        <a:latin typeface="Calibri"/>
                        <a:ea typeface="Calibri"/>
                        <a:cs typeface="Calibri"/>
                        <a:sym typeface="Calibri"/>
                      </a:endParaRPr>
                    </a:p>
                    <a:p>
                      <a:pPr indent="0" lvl="0" marL="269999" rtl="0" algn="l">
                        <a:lnSpc>
                          <a:spcPct val="90000"/>
                        </a:lnSpc>
                        <a:spcBef>
                          <a:spcPts val="500"/>
                        </a:spcBef>
                        <a:spcAft>
                          <a:spcPts val="0"/>
                        </a:spcAft>
                        <a:buNone/>
                      </a:pPr>
                      <a:r>
                        <a:rPr lang="es-MX" sz="1200">
                          <a:solidFill>
                            <a:schemeClr val="dk1"/>
                          </a:solidFill>
                          <a:latin typeface="Calibri"/>
                          <a:ea typeface="Calibri"/>
                          <a:cs typeface="Calibri"/>
                          <a:sym typeface="Calibri"/>
                        </a:rPr>
                        <a:t> </a:t>
                      </a:r>
                      <a:endParaRPr sz="1200">
                        <a:solidFill>
                          <a:srgbClr val="FF0000"/>
                        </a:solidFill>
                        <a:latin typeface="Calibri"/>
                        <a:ea typeface="Calibri"/>
                        <a:cs typeface="Calibri"/>
                        <a:sym typeface="Calibri"/>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rPr>
                        <a:t>Generar alianzas </a:t>
                      </a:r>
                      <a:r>
                        <a:rPr lang="es-MX" sz="1200">
                          <a:solidFill>
                            <a:srgbClr val="FF0000"/>
                          </a:solidFill>
                          <a:latin typeface="Calibri"/>
                          <a:ea typeface="Calibri"/>
                          <a:cs typeface="Calibri"/>
                          <a:sym typeface="Calibri"/>
                        </a:rPr>
                        <a:t>con nuevos actores</a:t>
                      </a:r>
                      <a:r>
                        <a:rPr lang="es-MX"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rPr>
                        <a:t>Buscar convenios y fuentes de financiamiento </a:t>
                      </a:r>
                      <a:r>
                        <a:rPr lang="es-MX" sz="1200">
                          <a:solidFill>
                            <a:srgbClr val="FF0000"/>
                          </a:solidFill>
                          <a:latin typeface="Calibri"/>
                          <a:ea typeface="Calibri"/>
                          <a:cs typeface="Calibri"/>
                          <a:sym typeface="Calibri"/>
                        </a:rPr>
                        <a:t>con gobiernos y empresas</a:t>
                      </a:r>
                      <a:endParaRPr sz="1200">
                        <a:solidFill>
                          <a:schemeClr val="dk1"/>
                        </a:solidFill>
                        <a:latin typeface="Calibri"/>
                        <a:ea typeface="Calibri"/>
                        <a:cs typeface="Calibri"/>
                        <a:sym typeface="Calibri"/>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rPr>
                        <a:t>Fungir como  promotor e integrador de las redes estatales para la educación, salud, gobierno  y la industria.</a:t>
                      </a:r>
                      <a:endParaRPr sz="1200">
                        <a:solidFill>
                          <a:schemeClr val="dk1"/>
                        </a:solidFill>
                        <a:latin typeface="Calibri"/>
                        <a:ea typeface="Calibri"/>
                        <a:cs typeface="Calibri"/>
                        <a:sym typeface="Calibri"/>
                      </a:endParaRPr>
                    </a:p>
                    <a:p>
                      <a:pPr indent="0" lvl="0" marL="0" rtl="0" algn="l">
                        <a:lnSpc>
                          <a:spcPct val="90000"/>
                        </a:lnSpc>
                        <a:spcBef>
                          <a:spcPts val="5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0"/>
                            </a:ext>
                          </a:extLst>
                        </a:rPr>
                        <a:t>Reanudación de la reunión anual de las comunidades para presentación de avances.</a:t>
                      </a:r>
                      <a:endParaRPr sz="1200">
                        <a:solidFill>
                          <a:schemeClr val="dk1"/>
                        </a:solidFill>
                        <a:latin typeface="Calibri"/>
                        <a:ea typeface="Calibri"/>
                        <a:cs typeface="Calibri"/>
                        <a:sym typeface="Calibri"/>
                        <a:extLst>
                          <a:ext uri="http://customooxmlschemas.google.com/">
                            <go:slidesCustomData xmlns:go="http://customooxmlschemas.google.com/" textRoundtripDataId="1"/>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2"/>
                            </a:ext>
                          </a:extLst>
                        </a:rPr>
                        <a:t>Conectividad  como necesidad</a:t>
                      </a:r>
                      <a:endParaRPr sz="1200">
                        <a:solidFill>
                          <a:schemeClr val="dk1"/>
                        </a:solidFill>
                        <a:latin typeface="Calibri"/>
                        <a:ea typeface="Calibri"/>
                        <a:cs typeface="Calibri"/>
                        <a:sym typeface="Calibri"/>
                        <a:extLst>
                          <a:ext uri="http://customooxmlschemas.google.com/">
                            <go:slidesCustomData xmlns:go="http://customooxmlschemas.google.com/" textRoundtripDataId="3"/>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4"/>
                            </a:ext>
                          </a:extLst>
                        </a:rPr>
                        <a:t>Incrementar el ancho de banda en la Red.</a:t>
                      </a:r>
                      <a:endParaRPr sz="1200">
                        <a:solidFill>
                          <a:schemeClr val="dk1"/>
                        </a:solidFill>
                        <a:latin typeface="Calibri"/>
                        <a:ea typeface="Calibri"/>
                        <a:cs typeface="Calibri"/>
                        <a:sym typeface="Calibri"/>
                        <a:extLst>
                          <a:ext uri="http://customooxmlschemas.google.com/">
                            <go:slidesCustomData xmlns:go="http://customooxmlschemas.google.com/" textRoundtripDataId="5"/>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6"/>
                            </a:ext>
                          </a:extLst>
                        </a:rPr>
                        <a:t>Generar infraestructura propia.</a:t>
                      </a:r>
                      <a:endParaRPr sz="1200">
                        <a:solidFill>
                          <a:schemeClr val="dk1"/>
                        </a:solidFill>
                        <a:latin typeface="Calibri"/>
                        <a:ea typeface="Calibri"/>
                        <a:cs typeface="Calibri"/>
                        <a:sym typeface="Calibri"/>
                        <a:extLst>
                          <a:ext uri="http://customooxmlschemas.google.com/">
                            <go:slidesCustomData xmlns:go="http://customooxmlschemas.google.com/" textRoundtripDataId="7"/>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8"/>
                            </a:ext>
                          </a:extLst>
                        </a:rPr>
                        <a:t>CUDI está obligado a desarrollar, implementar y consolidar aplicaciones que permitan incrementar el impacto de los servicios de la RNEI en instituciones públicas y privadas.</a:t>
                      </a:r>
                      <a:endParaRPr sz="1200">
                        <a:solidFill>
                          <a:schemeClr val="dk1"/>
                        </a:solidFill>
                        <a:latin typeface="Calibri"/>
                        <a:ea typeface="Calibri"/>
                        <a:cs typeface="Calibri"/>
                        <a:sym typeface="Calibri"/>
                        <a:extLst>
                          <a:ext uri="http://customooxmlschemas.google.com/">
                            <go:slidesCustomData xmlns:go="http://customooxmlschemas.google.com/" textRoundtripDataId="9"/>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10"/>
                            </a:ext>
                          </a:extLst>
                        </a:rPr>
                        <a:t>Orquestar, organizar el expertise de sus colaboradores internos(coordinadores de comunidades y grupos técnicos)</a:t>
                      </a:r>
                      <a:endParaRPr sz="1200">
                        <a:solidFill>
                          <a:schemeClr val="dk1"/>
                        </a:solidFill>
                        <a:latin typeface="Calibri"/>
                        <a:ea typeface="Calibri"/>
                        <a:cs typeface="Calibri"/>
                        <a:sym typeface="Calibri"/>
                        <a:extLst>
                          <a:ext uri="http://customooxmlschemas.google.com/">
                            <go:slidesCustomData xmlns:go="http://customooxmlschemas.google.com/" textRoundtripDataId="11"/>
                          </a:ext>
                        </a:extLst>
                      </a:endParaRPr>
                    </a:p>
                    <a:p>
                      <a:pPr indent="0" lvl="0" marL="269999" rtl="0" algn="l">
                        <a:lnSpc>
                          <a:spcPct val="90000"/>
                        </a:lnSpc>
                        <a:spcBef>
                          <a:spcPts val="500"/>
                        </a:spcBef>
                        <a:spcAft>
                          <a:spcPts val="0"/>
                        </a:spcAft>
                        <a:buClr>
                          <a:schemeClr val="dk1"/>
                        </a:buClr>
                        <a:buSzPts val="1100"/>
                        <a:buFont typeface="Arial"/>
                        <a:buNone/>
                      </a:pPr>
                      <a:r>
                        <a:rPr lang="es-MX" sz="1200">
                          <a:solidFill>
                            <a:schemeClr val="dk1"/>
                          </a:solidFill>
                          <a:latin typeface="Calibri"/>
                          <a:ea typeface="Calibri"/>
                          <a:cs typeface="Calibri"/>
                          <a:sym typeface="Calibri"/>
                          <a:extLst>
                            <a:ext uri="http://customooxmlschemas.google.com/">
                              <go:slidesCustomData xmlns:go="http://customooxmlschemas.google.com/" textRoundtripDataId="12"/>
                            </a:ext>
                          </a:extLst>
                        </a:rPr>
                        <a:t>Definición de roles y procesos, para comunicar a las instituciones miembros. (qué es el comité, cuáles son funciones, que roles lo integran y sus responsabilidades)</a:t>
                      </a:r>
                      <a:endParaRPr sz="1200">
                        <a:solidFill>
                          <a:schemeClr val="dk1"/>
                        </a:solidFill>
                        <a:latin typeface="Calibri"/>
                        <a:ea typeface="Calibri"/>
                        <a:cs typeface="Calibri"/>
                        <a:sym typeface="Calibri"/>
                      </a:endParaRPr>
                    </a:p>
                    <a:p>
                      <a:pPr indent="0" lvl="0" marL="269999" rtl="0" algn="l">
                        <a:lnSpc>
                          <a:spcPct val="90000"/>
                        </a:lnSpc>
                        <a:spcBef>
                          <a:spcPts val="5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3294800">
                <a:tc>
                  <a:txBody>
                    <a:bodyPr/>
                    <a:lstStyle/>
                    <a:p>
                      <a:pPr indent="0" lvl="0" marL="0" rtl="0" algn="l">
                        <a:lnSpc>
                          <a:spcPct val="90000"/>
                        </a:lnSpc>
                        <a:spcBef>
                          <a:spcPts val="1000"/>
                        </a:spcBef>
                        <a:spcAft>
                          <a:spcPts val="0"/>
                        </a:spcAft>
                        <a:buNone/>
                      </a:pPr>
                      <a:r>
                        <a:rPr b="1" lang="es-MX" sz="1200">
                          <a:solidFill>
                            <a:schemeClr val="dk1"/>
                          </a:solidFill>
                          <a:latin typeface="Calibri"/>
                          <a:ea typeface="Calibri"/>
                          <a:cs typeface="Calibri"/>
                          <a:sym typeface="Calibri"/>
                        </a:rPr>
                        <a:t>Debilidades</a:t>
                      </a:r>
                      <a:endParaRPr b="1"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Comunidades inactivas derivado de la falta valor para los coordinados.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Falta de credibilidad </a:t>
                      </a:r>
                      <a:r>
                        <a:rPr lang="es-MX" sz="1200">
                          <a:solidFill>
                            <a:srgbClr val="FF0000"/>
                          </a:solidFill>
                          <a:latin typeface="Calibri"/>
                          <a:ea typeface="Calibri"/>
                          <a:cs typeface="Calibri"/>
                          <a:sym typeface="Calibri"/>
                          <a:extLst>
                            <a:ext uri="http://customooxmlschemas.google.com/">
                              <go:slidesCustomData xmlns:go="http://customooxmlschemas.google.com/" textRoundtripDataId="13"/>
                            </a:ext>
                          </a:extLst>
                        </a:rPr>
                        <a:t>por parte de .. debido a….</a:t>
                      </a:r>
                      <a:endParaRPr sz="1200">
                        <a:solidFill>
                          <a:srgbClr val="FF0000"/>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La RNIE no tiene puntos de conexión en todo el territorio nacional, sólo en las principales ciudades.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rgbClr val="FF0000"/>
                          </a:solidFill>
                          <a:latin typeface="Calibri"/>
                          <a:ea typeface="Calibri"/>
                          <a:cs typeface="Calibri"/>
                          <a:sym typeface="Calibri"/>
                        </a:rPr>
                        <a:t>Escasa diseminación de la información de CUDI por parte de los representantes ante sus instituciones.</a:t>
                      </a:r>
                      <a:endParaRPr sz="1200">
                        <a:solidFill>
                          <a:srgbClr val="FF0000"/>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Recursos económicos nulos para el desarrollo de aplicaciones.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Incapacidad de satisfacer la necesidad de los usuarios más demandantes.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Carencias graves de infraestructura en la red, no </a:t>
                      </a:r>
                      <a:r>
                        <a:rPr lang="es-MX" sz="1200">
                          <a:solidFill>
                            <a:srgbClr val="FF0000"/>
                          </a:solidFill>
                          <a:latin typeface="Calibri"/>
                          <a:ea typeface="Calibri"/>
                          <a:cs typeface="Calibri"/>
                          <a:sym typeface="Calibri"/>
                        </a:rPr>
                        <a:t>se</a:t>
                      </a:r>
                      <a:r>
                        <a:rPr lang="es-MX" sz="1200">
                          <a:solidFill>
                            <a:schemeClr val="dk1"/>
                          </a:solidFill>
                          <a:latin typeface="Calibri"/>
                          <a:ea typeface="Calibri"/>
                          <a:cs typeface="Calibri"/>
                          <a:sym typeface="Calibri"/>
                        </a:rPr>
                        <a:t> posee infraestructura propia.</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No haber incrementado el ancho de banda  en los últimos 25 años.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Falta de interacción con los clientes.</a:t>
                      </a:r>
                      <a:endParaRPr sz="1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MX" sz="1200">
                          <a:solidFill>
                            <a:schemeClr val="dk1"/>
                          </a:solidFill>
                          <a:latin typeface="Calibri"/>
                          <a:ea typeface="Calibri"/>
                          <a:cs typeface="Calibri"/>
                          <a:sym typeface="Calibri"/>
                        </a:rPr>
                        <a:t>Falta de comunicación </a:t>
                      </a:r>
                      <a:r>
                        <a:rPr lang="es-MX" sz="1200">
                          <a:solidFill>
                            <a:srgbClr val="FF0000"/>
                          </a:solidFill>
                          <a:latin typeface="Calibri"/>
                          <a:ea typeface="Calibri"/>
                          <a:cs typeface="Calibri"/>
                          <a:sym typeface="Calibri"/>
                        </a:rPr>
                        <a:t>con ….</a:t>
                      </a:r>
                      <a:endParaRPr sz="1200">
                        <a:solidFill>
                          <a:srgbClr val="FF0000"/>
                        </a:solidFill>
                        <a:latin typeface="Calibri"/>
                        <a:ea typeface="Calibri"/>
                        <a:cs typeface="Calibri"/>
                        <a:sym typeface="Calibri"/>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lnSpc>
                          <a:spcPct val="90000"/>
                        </a:lnSpc>
                        <a:spcBef>
                          <a:spcPts val="1000"/>
                        </a:spcBef>
                        <a:spcAft>
                          <a:spcPts val="0"/>
                        </a:spcAft>
                        <a:buNone/>
                      </a:pPr>
                      <a:r>
                        <a:rPr b="1" lang="es-MX" sz="1200">
                          <a:solidFill>
                            <a:schemeClr val="dk1"/>
                          </a:solidFill>
                          <a:latin typeface="Calibri"/>
                          <a:ea typeface="Calibri"/>
                          <a:cs typeface="Calibri"/>
                          <a:sym typeface="Calibri"/>
                        </a:rPr>
                        <a:t>Amenazas</a:t>
                      </a:r>
                      <a:endParaRPr b="1" sz="1200">
                        <a:solidFill>
                          <a:schemeClr val="dk1"/>
                        </a:solidFill>
                        <a:latin typeface="Calibri"/>
                        <a:ea typeface="Calibri"/>
                        <a:cs typeface="Calibri"/>
                        <a:sym typeface="Calibri"/>
                      </a:endParaRPr>
                    </a:p>
                    <a:p>
                      <a:pPr indent="0" lvl="0" marL="269999" rtl="0" algn="l">
                        <a:lnSpc>
                          <a:spcPct val="90000"/>
                        </a:lnSpc>
                        <a:spcBef>
                          <a:spcPts val="1000"/>
                        </a:spcBef>
                        <a:spcAft>
                          <a:spcPts val="0"/>
                        </a:spcAft>
                        <a:buNone/>
                      </a:pPr>
                      <a:r>
                        <a:rPr lang="es-MX" sz="1200">
                          <a:solidFill>
                            <a:schemeClr val="dk1"/>
                          </a:solidFill>
                          <a:latin typeface="Calibri"/>
                          <a:ea typeface="Calibri"/>
                          <a:cs typeface="Calibri"/>
                          <a:sym typeface="Calibri"/>
                        </a:rPr>
                        <a:t>La diferencia entre el servicio de Internet comercial y la red avanzada es cada vez menor; para el segmento de instituciones pequeñas.</a:t>
                      </a:r>
                      <a:endParaRPr sz="1200">
                        <a:solidFill>
                          <a:schemeClr val="dk1"/>
                        </a:solidFill>
                        <a:latin typeface="Calibri"/>
                        <a:ea typeface="Calibri"/>
                        <a:cs typeface="Calibri"/>
                        <a:sym typeface="Calibri"/>
                      </a:endParaRPr>
                    </a:p>
                    <a:p>
                      <a:pPr indent="0" lvl="0" marL="269999" rtl="0" algn="l">
                        <a:lnSpc>
                          <a:spcPct val="90000"/>
                        </a:lnSpc>
                        <a:spcBef>
                          <a:spcPts val="1000"/>
                        </a:spcBef>
                        <a:spcAft>
                          <a:spcPts val="0"/>
                        </a:spcAft>
                        <a:buNone/>
                      </a:pPr>
                      <a:r>
                        <a:rPr lang="es-MX" sz="1200">
                          <a:solidFill>
                            <a:schemeClr val="dk1"/>
                          </a:solidFill>
                          <a:latin typeface="Calibri"/>
                          <a:ea typeface="Calibri"/>
                          <a:cs typeface="Calibri"/>
                          <a:sym typeface="Calibri"/>
                        </a:rPr>
                        <a:t>Falta de financiamiento </a:t>
                      </a:r>
                      <a:r>
                        <a:rPr lang="es-MX" sz="1200">
                          <a:solidFill>
                            <a:srgbClr val="FF0000"/>
                          </a:solidFill>
                          <a:latin typeface="Calibri"/>
                          <a:ea typeface="Calibri"/>
                          <a:cs typeface="Calibri"/>
                          <a:sym typeface="Calibri"/>
                        </a:rPr>
                        <a:t>para …</a:t>
                      </a:r>
                      <a:endParaRPr sz="1200">
                        <a:solidFill>
                          <a:srgbClr val="FF0000"/>
                        </a:solidFill>
                        <a:latin typeface="Calibri"/>
                        <a:ea typeface="Calibri"/>
                        <a:cs typeface="Calibri"/>
                        <a:sym typeface="Calibri"/>
                      </a:endParaRPr>
                    </a:p>
                  </a:txBody>
                  <a:tcPr marT="91425" marB="91425" marR="91425" marL="914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g2b8d79ef68e_1_1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g2b8d79ef68e_1_1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61" name="Google Shape;161;g2b8d79ef68e_1_1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g2b8d79ef68e_1_1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lang="es-MX" sz="3000"/>
              <a:t>Salud</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El Proyecto ECHO® (Extension for Community Health Outcomes). Es un programa de teleconferencias a través de las cuáles se proporciona mentoría utilizando tecnología y se incrementa la colaboración y diseminación de mejores prácticas, usando casos de estudio como base fundamental de aprendizaje. Las reuniones se realizan por medio de la plataforma ZOOM y constan de charlas de actualización, así como presentaciones de casos por parte de los participantes.</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ct val="100000"/>
              <a:buNone/>
            </a:pPr>
            <a:r>
              <a:t/>
            </a:r>
            <a:endParaRPr sz="2000"/>
          </a:p>
          <a:p>
            <a:pPr indent="-101600" lvl="1" marL="685800" rtl="0" algn="l">
              <a:lnSpc>
                <a:spcPct val="90000"/>
              </a:lnSpc>
              <a:spcBef>
                <a:spcPts val="500"/>
              </a:spcBef>
              <a:spcAft>
                <a:spcPts val="0"/>
              </a:spcAft>
              <a:buClr>
                <a:schemeClr val="dk1"/>
              </a:buClr>
              <a:buSzPct val="100000"/>
              <a:buNone/>
            </a:pPr>
            <a:r>
              <a:t/>
            </a:r>
            <a:endParaRPr sz="2000"/>
          </a:p>
        </p:txBody>
      </p:sp>
      <p:pic>
        <p:nvPicPr>
          <p:cNvPr id="163" name="Google Shape;163;g2b8d79ef68e_1_17"/>
          <p:cNvPicPr preferRelativeResize="0"/>
          <p:nvPr/>
        </p:nvPicPr>
        <p:blipFill>
          <a:blip r:embed="rId3">
            <a:alphaModFix/>
          </a:blip>
          <a:stretch>
            <a:fillRect/>
          </a:stretch>
        </p:blipFill>
        <p:spPr>
          <a:xfrm>
            <a:off x="8626350" y="1784025"/>
            <a:ext cx="2620500" cy="129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b8d79ef68e_1_2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g2b8d79ef68e_1_2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70" name="Google Shape;170;g2b8d79ef68e_1_2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g2b8d79ef68e_1_2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s-MX" sz="3000"/>
              <a:t>Estudios Socioambientales</a:t>
            </a:r>
            <a:endParaRPr sz="3000"/>
          </a:p>
          <a:p>
            <a:pPr indent="0" lvl="0" marL="22860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MX"/>
              <a:t>El Proyecto Academia Copernicus: </a:t>
            </a:r>
            <a:endParaRPr/>
          </a:p>
          <a:p>
            <a:pPr indent="0" lvl="0" marL="228600" rtl="0" algn="l">
              <a:spcBef>
                <a:spcPts val="0"/>
              </a:spcBef>
              <a:spcAft>
                <a:spcPts val="0"/>
              </a:spcAft>
              <a:buClr>
                <a:schemeClr val="dk1"/>
              </a:buClr>
              <a:buSzPts val="1100"/>
              <a:buFont typeface="Arial"/>
              <a:buNone/>
            </a:pPr>
            <a:r>
              <a:rPr lang="es-MX"/>
              <a:t>1. Difusión del nuevo conocimiento de innovación, ciencia y tecnología en observación de la tierra.</a:t>
            </a:r>
            <a:endParaRPr/>
          </a:p>
          <a:p>
            <a:pPr indent="0" lvl="0" marL="228600" rtl="0" algn="l">
              <a:spcBef>
                <a:spcPts val="0"/>
              </a:spcBef>
              <a:spcAft>
                <a:spcPts val="0"/>
              </a:spcAft>
              <a:buClr>
                <a:schemeClr val="dk1"/>
              </a:buClr>
              <a:buSzPts val="1100"/>
              <a:buFont typeface="Arial"/>
              <a:buNone/>
            </a:pPr>
            <a:r>
              <a:rPr lang="es-MX"/>
              <a:t>2. Creación y apoyo a comunidades de aprendizaje.</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72" name="Google Shape;172;g2b8d79ef68e_1_27"/>
          <p:cNvPicPr preferRelativeResize="0"/>
          <p:nvPr/>
        </p:nvPicPr>
        <p:blipFill>
          <a:blip r:embed="rId3">
            <a:alphaModFix/>
          </a:blip>
          <a:stretch>
            <a:fillRect/>
          </a:stretch>
        </p:blipFill>
        <p:spPr>
          <a:xfrm>
            <a:off x="7909825" y="4449825"/>
            <a:ext cx="4096500" cy="2355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b8d79ef68e_1_3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g2b8d79ef68e_1_3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79" name="Google Shape;179;g2b8d79ef68e_1_3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0" name="Google Shape;180;g2b8d79ef68e_1_3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es-MX" sz="3000"/>
              <a:t>Estudios Socioambientales</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1: Curso para desarrollo de capacidades con código abierto - GEOServer</a:t>
            </a:r>
            <a:endParaRPr/>
          </a:p>
          <a:p>
            <a:pPr indent="0" lvl="0" marL="228600" rtl="0" algn="l">
              <a:spcBef>
                <a:spcPts val="0"/>
              </a:spcBef>
              <a:spcAft>
                <a:spcPts val="0"/>
              </a:spcAft>
              <a:buNone/>
            </a:pPr>
            <a:r>
              <a:rPr lang="es-MX"/>
              <a:t>2: Inter-American Academy</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81" name="Google Shape;181;g2b8d79ef68e_1_37"/>
          <p:cNvPicPr preferRelativeResize="0"/>
          <p:nvPr/>
        </p:nvPicPr>
        <p:blipFill>
          <a:blip r:embed="rId3">
            <a:alphaModFix/>
          </a:blip>
          <a:stretch>
            <a:fillRect/>
          </a:stretch>
        </p:blipFill>
        <p:spPr>
          <a:xfrm>
            <a:off x="7054325" y="1929375"/>
            <a:ext cx="4400624" cy="128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g2b8d79ef68e_1_62"/>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g2b8d79ef68e_1_62"/>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3. IXP</a:t>
            </a:r>
            <a:endParaRPr/>
          </a:p>
        </p:txBody>
      </p:sp>
      <p:sp>
        <p:nvSpPr>
          <p:cNvPr id="188" name="Google Shape;188;g2b8d79ef68e_1_62"/>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g2b8d79ef68e_1_62"/>
          <p:cNvSpPr txBox="1"/>
          <p:nvPr>
            <p:ph idx="1" type="body"/>
          </p:nvPr>
        </p:nvSpPr>
        <p:spPr>
          <a:xfrm>
            <a:off x="838200" y="1929375"/>
            <a:ext cx="5679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Acceso al IXP-CDMX, IXP-Yucatán para las instituciones con infraestructura en estas ciudades, con el descuento correspondiente a la membresía.</a:t>
            </a:r>
            <a:endParaRPr sz="1000">
              <a:latin typeface="Arial"/>
              <a:ea typeface="Arial"/>
              <a:cs typeface="Arial"/>
              <a:sym typeface="Arial"/>
            </a:endParaRPr>
          </a:p>
          <a:p>
            <a:pPr indent="0" lvl="0" marL="228600" rtl="0" algn="just">
              <a:lnSpc>
                <a:spcPct val="115000"/>
              </a:lnSpc>
              <a:spcBef>
                <a:spcPts val="0"/>
              </a:spcBef>
              <a:spcAft>
                <a:spcPts val="0"/>
              </a:spcAft>
              <a:buNone/>
            </a:pPr>
            <a:r>
              <a:t/>
            </a:r>
            <a:endParaRPr sz="1000">
              <a:latin typeface="Arial"/>
              <a:ea typeface="Arial"/>
              <a:cs typeface="Arial"/>
              <a:sym typeface="Arial"/>
            </a:endParaRPr>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90" name="Google Shape;190;g2b8d79ef68e_1_62"/>
          <p:cNvPicPr preferRelativeResize="0"/>
          <p:nvPr/>
        </p:nvPicPr>
        <p:blipFill rotWithShape="1">
          <a:blip r:embed="rId3">
            <a:alphaModFix/>
          </a:blip>
          <a:srcRect b="0" l="38423" r="0" t="0"/>
          <a:stretch/>
        </p:blipFill>
        <p:spPr>
          <a:xfrm>
            <a:off x="7991425" y="1677375"/>
            <a:ext cx="4197576" cy="511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g2b8d79ef68e_1_7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g2b8d79ef68e_1_7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4. Beneficios</a:t>
            </a:r>
            <a:endParaRPr/>
          </a:p>
        </p:txBody>
      </p:sp>
      <p:sp>
        <p:nvSpPr>
          <p:cNvPr id="197" name="Google Shape;197;g2b8d79ef68e_1_7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g2b8d79ef68e_1_77"/>
          <p:cNvSpPr txBox="1"/>
          <p:nvPr>
            <p:ph idx="1" type="body"/>
          </p:nvPr>
        </p:nvSpPr>
        <p:spPr>
          <a:xfrm>
            <a:off x="838200" y="1792950"/>
            <a:ext cx="11163300" cy="5575500"/>
          </a:xfrm>
          <a:prstGeom prst="rect">
            <a:avLst/>
          </a:prstGeom>
          <a:noFill/>
          <a:ln>
            <a:noFill/>
          </a:ln>
        </p:spPr>
        <p:txBody>
          <a:bodyPr anchorCtr="0" anchor="t" bIns="45700" lIns="91425" spcFirstLastPara="1" rIns="91425" wrap="square" tIns="45700">
            <a:normAutofit fontScale="47500" lnSpcReduction="10000"/>
          </a:bodyPr>
          <a:lstStyle/>
          <a:p>
            <a:pPr indent="-288925" lvl="0" marL="457200" rtl="0" algn="just">
              <a:lnSpc>
                <a:spcPct val="115000"/>
              </a:lnSpc>
              <a:spcBef>
                <a:spcPts val="0"/>
              </a:spcBef>
              <a:spcAft>
                <a:spcPts val="0"/>
              </a:spcAft>
              <a:buSzPct val="68965"/>
              <a:buAutoNum type="arabicPeriod"/>
            </a:pPr>
            <a:r>
              <a:rPr b="1" lang="es-MX" sz="2900"/>
              <a:t>NOC</a:t>
            </a:r>
            <a:r>
              <a:rPr b="1" lang="es-MX" sz="2900"/>
              <a:t>-CUDI:</a:t>
            </a:r>
            <a:r>
              <a:rPr b="1" lang="es-MX" sz="3037"/>
              <a:t> </a:t>
            </a:r>
            <a:r>
              <a:rPr lang="es-MX" sz="3037"/>
              <a:t>Ante cualquier duda, anomalía o falla, el NOC CUDI se pone a disposición de las instituciones agremiadas para brindar asesoría y soporte. </a:t>
            </a:r>
            <a:endParaRPr sz="3037"/>
          </a:p>
          <a:p>
            <a:pPr indent="-320204" lvl="0" marL="457200" rtl="0" algn="just">
              <a:lnSpc>
                <a:spcPct val="115000"/>
              </a:lnSpc>
              <a:spcBef>
                <a:spcPts val="0"/>
              </a:spcBef>
              <a:spcAft>
                <a:spcPts val="0"/>
              </a:spcAft>
              <a:buSzPct val="100000"/>
              <a:buAutoNum type="arabicPeriod"/>
            </a:pPr>
            <a:r>
              <a:rPr b="1" lang="es-MX" sz="3037"/>
              <a:t>CSIRT-CUDI: </a:t>
            </a:r>
            <a:r>
              <a:rPr lang="es-MX" sz="3037"/>
              <a:t>es el centro de respuesta a incidentes de seguridad en tecnologías de la información de la red academica de México. Se trata de un grupo de expertos de seguridad, responsables del desarrollo de medidas preventivas y reactivas ante incidencias de seguridad en la RNIE. EL CSIRT estudia el estado de seguridad global de los sistemas de información de la RNIE, y proporciona servicios de respuesta ante incidentes a víctimas de ataques en la red, </a:t>
            </a:r>
            <a:r>
              <a:rPr lang="es-MX" sz="3037"/>
              <a:t>pública</a:t>
            </a:r>
            <a:r>
              <a:rPr lang="es-MX" sz="3037"/>
              <a:t> alertas relativas a amenazas y vulnerabilidades y ofrece información que ayuda a mejorar la seguridad de estos sistemas.</a:t>
            </a:r>
            <a:endParaRPr sz="3037"/>
          </a:p>
          <a:p>
            <a:pPr indent="-320204" lvl="0" marL="457200" rtl="0" algn="just">
              <a:lnSpc>
                <a:spcPct val="115000"/>
              </a:lnSpc>
              <a:spcBef>
                <a:spcPts val="0"/>
              </a:spcBef>
              <a:spcAft>
                <a:spcPts val="0"/>
              </a:spcAft>
              <a:buSzPct val="100000"/>
              <a:buAutoNum type="arabicPeriod"/>
            </a:pPr>
            <a:r>
              <a:rPr b="1" lang="es-MX" sz="3037"/>
              <a:t>VC-CUDI: </a:t>
            </a:r>
            <a:r>
              <a:rPr lang="es-MX" sz="3037"/>
              <a:t>Licencias Zoom con capacidad de hasta 300 usuarios concurrentes</a:t>
            </a:r>
            <a:endParaRPr sz="3037"/>
          </a:p>
          <a:p>
            <a:pPr indent="-320204" lvl="0" marL="457200" rtl="0" algn="just">
              <a:lnSpc>
                <a:spcPct val="115000"/>
              </a:lnSpc>
              <a:spcBef>
                <a:spcPts val="0"/>
              </a:spcBef>
              <a:spcAft>
                <a:spcPts val="0"/>
              </a:spcAft>
              <a:buSzPct val="100000"/>
              <a:buAutoNum type="arabicPeriod"/>
            </a:pPr>
            <a:r>
              <a:rPr b="1" lang="es-MX" sz="3037"/>
              <a:t>eduroam</a:t>
            </a:r>
            <a:r>
              <a:rPr lang="es-MX" sz="3037"/>
              <a:t>: Es un servicio mundial de movilidad segura que permite a estudiantes, investigadores, académicos y administrativos tener acceso a internet en sus campus y en las instituciones que visitan, con su mismo nombre de usuario y contraseña institucional. A través de CUDI, México tiene más de 500 puntos de acceso implementados.</a:t>
            </a:r>
            <a:endParaRPr sz="3037"/>
          </a:p>
          <a:p>
            <a:pPr indent="-320204" lvl="0" marL="457200" rtl="0" algn="just">
              <a:lnSpc>
                <a:spcPct val="115000"/>
              </a:lnSpc>
              <a:spcBef>
                <a:spcPts val="0"/>
              </a:spcBef>
              <a:spcAft>
                <a:spcPts val="0"/>
              </a:spcAft>
              <a:buSzPct val="100000"/>
              <a:buAutoNum type="arabicPeriod"/>
            </a:pPr>
            <a:r>
              <a:rPr lang="es-MX" sz="3037"/>
              <a:t>F</a:t>
            </a:r>
            <a:r>
              <a:rPr b="1" lang="es-MX" sz="3037"/>
              <a:t>ederación de Identidades:</a:t>
            </a:r>
            <a:r>
              <a:rPr lang="es-MX" sz="3037"/>
              <a:t> da acceso a la comunidad universitaria, utilizando un único nombre de usuario y contraseña, a la plataforma de servicios federados implementados por CUDI y por las Redes Nacionales de Educación e Investigación en Latinoamérica, Europa y el resto del mundo.</a:t>
            </a:r>
            <a:endParaRPr sz="3037"/>
          </a:p>
          <a:p>
            <a:pPr indent="-320204" lvl="0" marL="457200" rtl="0" algn="just">
              <a:lnSpc>
                <a:spcPct val="115000"/>
              </a:lnSpc>
              <a:spcBef>
                <a:spcPts val="0"/>
              </a:spcBef>
              <a:spcAft>
                <a:spcPts val="0"/>
              </a:spcAft>
              <a:buSzPct val="100000"/>
              <a:buAutoNum type="arabicPeriod"/>
            </a:pPr>
            <a:r>
              <a:rPr b="1" lang="es-MX" sz="3037"/>
              <a:t>Plataforma de Colaboración:</a:t>
            </a:r>
            <a:r>
              <a:rPr lang="es-MX" sz="3037"/>
              <a:t> La Red Avanzada mexicana pone a tu disposición un espacio en el entorno de colaboración y aprendizaje. Como usuario de la plataforma tendrás tu propio sitio, llamado Mi sitio, en el que podrás guardar y compartir archivos, organizar tu agenda, horarios, describir tu perfil, organizar las comunidades y grupos de técnicos CUDI de tu interés.</a:t>
            </a:r>
            <a:endParaRPr sz="3037"/>
          </a:p>
          <a:p>
            <a:pPr indent="-300210" lvl="0" marL="457200" rtl="0" algn="just">
              <a:lnSpc>
                <a:spcPct val="115000"/>
              </a:lnSpc>
              <a:spcBef>
                <a:spcPts val="0"/>
              </a:spcBef>
              <a:spcAft>
                <a:spcPts val="0"/>
              </a:spcAft>
              <a:buSzPct val="92230"/>
              <a:buAutoNum type="arabicPeriod"/>
            </a:pPr>
            <a:r>
              <a:rPr b="1" lang="es-MX" sz="2574"/>
              <a:t>Difusión</a:t>
            </a:r>
            <a:r>
              <a:rPr lang="es-MX" sz="2574"/>
              <a:t> de actividades, eventos y proyectos relacionados con la actividad de la Asociación.</a:t>
            </a:r>
            <a:endParaRPr sz="2574"/>
          </a:p>
          <a:p>
            <a:pPr indent="-333663" lvl="0" marL="457200" rtl="0" algn="just">
              <a:lnSpc>
                <a:spcPct val="115000"/>
              </a:lnSpc>
              <a:spcBef>
                <a:spcPts val="0"/>
              </a:spcBef>
              <a:spcAft>
                <a:spcPts val="0"/>
              </a:spcAft>
              <a:buSzPct val="119736"/>
              <a:buAutoNum type="arabicPeriod"/>
            </a:pPr>
            <a:r>
              <a:rPr b="1" lang="es-MX" sz="2909"/>
              <a:t>Visibilidad Académica a nivel nacional e internacional</a:t>
            </a:r>
            <a:r>
              <a:rPr lang="es-MX" sz="2909"/>
              <a:t>.</a:t>
            </a:r>
            <a:endParaRPr sz="2909"/>
          </a:p>
          <a:p>
            <a:pPr indent="-316345" lvl="0" marL="457200" rtl="0" algn="just">
              <a:lnSpc>
                <a:spcPct val="115000"/>
              </a:lnSpc>
              <a:spcBef>
                <a:spcPts val="0"/>
              </a:spcBef>
              <a:spcAft>
                <a:spcPts val="0"/>
              </a:spcAft>
              <a:buSzPct val="100000"/>
              <a:buAutoNum type="arabicPeriod"/>
            </a:pPr>
            <a:r>
              <a:rPr b="1" lang="es-MX" sz="2909"/>
              <a:t>Learnig Academy</a:t>
            </a:r>
            <a:endParaRPr b="1" sz="2909"/>
          </a:p>
          <a:p>
            <a:pPr indent="-316345" lvl="0" marL="457200" rtl="0" algn="just">
              <a:lnSpc>
                <a:spcPct val="115000"/>
              </a:lnSpc>
              <a:spcBef>
                <a:spcPts val="0"/>
              </a:spcBef>
              <a:spcAft>
                <a:spcPts val="0"/>
              </a:spcAft>
              <a:buSzPct val="100000"/>
              <a:buAutoNum type="arabicPeriod"/>
            </a:pPr>
            <a:r>
              <a:rPr b="1" lang="es-MX" sz="2909"/>
              <a:t>Gestión de Proyectos</a:t>
            </a:r>
            <a:endParaRPr b="1" sz="2909"/>
          </a:p>
          <a:p>
            <a:pPr indent="0" lvl="0" marL="0" rtl="0" algn="just">
              <a:lnSpc>
                <a:spcPct val="115000"/>
              </a:lnSpc>
              <a:spcBef>
                <a:spcPts val="0"/>
              </a:spcBef>
              <a:spcAft>
                <a:spcPts val="0"/>
              </a:spcAft>
              <a:buNone/>
            </a:pPr>
            <a:r>
              <a:t/>
            </a:r>
            <a:endParaRPr sz="2462"/>
          </a:p>
          <a:p>
            <a:pPr indent="0" lvl="0" marL="0" rtl="0" algn="l">
              <a:lnSpc>
                <a:spcPct val="90000"/>
              </a:lnSpc>
              <a:spcBef>
                <a:spcPts val="500"/>
              </a:spcBef>
              <a:spcAft>
                <a:spcPts val="0"/>
              </a:spcAft>
              <a:buNone/>
            </a:pPr>
            <a:r>
              <a:t/>
            </a:r>
            <a:endParaRPr sz="28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g2b8d79ef68e_1_70"/>
          <p:cNvSpPr/>
          <p:nvPr/>
        </p:nvSpPr>
        <p:spPr>
          <a:xfrm>
            <a:off x="1500" y="-10975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g2b8d79ef68e_1_70"/>
          <p:cNvSpPr txBox="1"/>
          <p:nvPr>
            <p:ph type="title"/>
          </p:nvPr>
        </p:nvSpPr>
        <p:spPr>
          <a:xfrm>
            <a:off x="838200" y="365125"/>
            <a:ext cx="10515600" cy="51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5. Grupos de Interés</a:t>
            </a:r>
            <a:endParaRPr/>
          </a:p>
        </p:txBody>
      </p:sp>
      <p:sp>
        <p:nvSpPr>
          <p:cNvPr id="205" name="Google Shape;205;g2b8d79ef68e_1_7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g2b8d79ef68e_1_70"/>
          <p:cNvSpPr txBox="1"/>
          <p:nvPr>
            <p:ph idx="1" type="body"/>
          </p:nvPr>
        </p:nvSpPr>
        <p:spPr>
          <a:xfrm>
            <a:off x="838200" y="724534"/>
            <a:ext cx="10515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t/>
            </a:r>
            <a:endParaRPr sz="1000">
              <a:latin typeface="Arial"/>
              <a:ea typeface="Arial"/>
              <a:cs typeface="Arial"/>
              <a:sym typeface="Arial"/>
            </a:endParaRPr>
          </a:p>
          <a:p>
            <a:pPr indent="0" lvl="0" marL="0" rtl="0" algn="just">
              <a:lnSpc>
                <a:spcPct val="115000"/>
              </a:lnSpc>
              <a:spcBef>
                <a:spcPts val="0"/>
              </a:spcBef>
              <a:spcAft>
                <a:spcPts val="0"/>
              </a:spcAft>
              <a:buNone/>
            </a:pPr>
            <a:r>
              <a:rPr lang="es-MX" sz="2000"/>
              <a:t>Participación en grupos de interés especial para el intercambio de información, conocimiento y buenas prácticas, organizados a través de sus Comités de Redes y Aplicaciones</a:t>
            </a:r>
            <a:r>
              <a:rPr lang="es-MX" sz="1000">
                <a:latin typeface="Arial"/>
                <a:ea typeface="Arial"/>
                <a:cs typeface="Arial"/>
                <a:sym typeface="Arial"/>
              </a:rPr>
              <a:t>:</a:t>
            </a:r>
            <a:endParaRPr sz="1000">
              <a:latin typeface="Arial"/>
              <a:ea typeface="Arial"/>
              <a:cs typeface="Arial"/>
              <a:sym typeface="Arial"/>
            </a:endParaRPr>
          </a:p>
          <a:p>
            <a:pPr indent="0" lvl="1" marL="0" rtl="0" algn="l">
              <a:lnSpc>
                <a:spcPct val="90000"/>
              </a:lnSpc>
              <a:spcBef>
                <a:spcPts val="500"/>
              </a:spcBef>
              <a:spcAft>
                <a:spcPts val="0"/>
              </a:spcAft>
              <a:buClr>
                <a:schemeClr val="dk1"/>
              </a:buClr>
              <a:buSzPts val="2000"/>
              <a:buNone/>
            </a:pPr>
            <a:r>
              <a:t/>
            </a:r>
            <a:endParaRPr sz="2000"/>
          </a:p>
        </p:txBody>
      </p:sp>
      <p:graphicFrame>
        <p:nvGraphicFramePr>
          <p:cNvPr id="207" name="Google Shape;207;g2b8d79ef68e_1_70"/>
          <p:cNvGraphicFramePr/>
          <p:nvPr/>
        </p:nvGraphicFramePr>
        <p:xfrm>
          <a:off x="838200" y="2100450"/>
          <a:ext cx="3000000" cy="3000000"/>
        </p:xfrm>
        <a:graphic>
          <a:graphicData uri="http://schemas.openxmlformats.org/drawingml/2006/table">
            <a:tbl>
              <a:tblPr>
                <a:noFill/>
                <a:tableStyleId>{C5840EC4-D5FA-4918-8E40-1172F81D6EC4}</a:tableStyleId>
              </a:tblPr>
              <a:tblGrid>
                <a:gridCol w="5130425"/>
                <a:gridCol w="5156575"/>
              </a:tblGrid>
              <a:tr h="121350">
                <a:tc>
                  <a:txBody>
                    <a:bodyPr/>
                    <a:lstStyle/>
                    <a:p>
                      <a:pPr indent="0" lvl="0" marL="0" rtl="0" algn="ctr">
                        <a:spcBef>
                          <a:spcPts val="0"/>
                        </a:spcBef>
                        <a:spcAft>
                          <a:spcPts val="0"/>
                        </a:spcAft>
                        <a:buNone/>
                      </a:pPr>
                      <a:r>
                        <a:rPr b="1" lang="es-MX"/>
                        <a:t>Comunidad</a:t>
                      </a:r>
                      <a:endParaRPr b="1"/>
                    </a:p>
                  </a:txBody>
                  <a:tcPr marT="91425" marB="91425" marR="91425" marL="91425"/>
                </a:tc>
                <a:tc>
                  <a:txBody>
                    <a:bodyPr/>
                    <a:lstStyle/>
                    <a:p>
                      <a:pPr indent="0" lvl="0" marL="0" rtl="0" algn="ctr">
                        <a:spcBef>
                          <a:spcPts val="0"/>
                        </a:spcBef>
                        <a:spcAft>
                          <a:spcPts val="0"/>
                        </a:spcAft>
                        <a:buNone/>
                      </a:pPr>
                      <a:r>
                        <a:rPr b="1" lang="es-MX"/>
                        <a:t>Grupo Técnico</a:t>
                      </a:r>
                      <a:endParaRPr b="1"/>
                    </a:p>
                  </a:txBody>
                  <a:tcPr marT="91425" marB="91425" marR="91425" marL="91425"/>
                </a:tc>
              </a:tr>
              <a:tr h="381000">
                <a:tc>
                  <a:txBody>
                    <a:bodyPr/>
                    <a:lstStyle/>
                    <a:p>
                      <a:pPr indent="0" lvl="0" marL="0" rtl="0" algn="l">
                        <a:spcBef>
                          <a:spcPts val="0"/>
                        </a:spcBef>
                        <a:spcAft>
                          <a:spcPts val="0"/>
                        </a:spcAft>
                        <a:buNone/>
                      </a:pPr>
                      <a:r>
                        <a:rPr b="1" lang="es-MX"/>
                        <a:t>Arte y Ciencia</a:t>
                      </a:r>
                      <a:r>
                        <a:rPr lang="es-MX"/>
                        <a:t>: No hay presencia del coordinador</a:t>
                      </a:r>
                      <a:endParaRPr/>
                    </a:p>
                  </a:txBody>
                  <a:tcPr marT="91425" marB="91425" marR="91425" marL="91425"/>
                </a:tc>
                <a:tc>
                  <a:txBody>
                    <a:bodyPr/>
                    <a:lstStyle/>
                    <a:p>
                      <a:pPr indent="0" lvl="0" marL="0" rtl="0" algn="l">
                        <a:spcBef>
                          <a:spcPts val="0"/>
                        </a:spcBef>
                        <a:spcAft>
                          <a:spcPts val="0"/>
                        </a:spcAft>
                        <a:buNone/>
                      </a:pPr>
                      <a:r>
                        <a:rPr b="1" lang="es-MX"/>
                        <a:t>Capacitación</a:t>
                      </a:r>
                      <a:r>
                        <a:rPr lang="es-MX"/>
                        <a:t>: </a:t>
                      </a:r>
                      <a:r>
                        <a:rPr lang="es-MX">
                          <a:solidFill>
                            <a:schemeClr val="dk1"/>
                          </a:solidFill>
                        </a:rPr>
                        <a:t>Sin </a:t>
                      </a:r>
                      <a:r>
                        <a:rPr lang="es-MX">
                          <a:solidFill>
                            <a:schemeClr val="dk1"/>
                          </a:solidFill>
                        </a:rPr>
                        <a:t>coordinador</a:t>
                      </a:r>
                      <a:endParaRPr/>
                    </a:p>
                  </a:txBody>
                  <a:tcPr marT="91425" marB="91425" marR="91425" marL="91425"/>
                </a:tc>
              </a:tr>
              <a:tr h="381000">
                <a:tc>
                  <a:txBody>
                    <a:bodyPr/>
                    <a:lstStyle/>
                    <a:p>
                      <a:pPr indent="0" lvl="0" marL="0" rtl="0" algn="l">
                        <a:spcBef>
                          <a:spcPts val="0"/>
                        </a:spcBef>
                        <a:spcAft>
                          <a:spcPts val="0"/>
                        </a:spcAft>
                        <a:buNone/>
                      </a:pPr>
                      <a:r>
                        <a:rPr b="1" lang="es-MX"/>
                        <a:t>Astronomía</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Cómputo en la nube</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CiimarGoMC</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Federación</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Estudios Socioambientales</a:t>
                      </a:r>
                      <a:r>
                        <a:rPr lang="es-MX"/>
                        <a:t>: Activa</a:t>
                      </a:r>
                      <a:endParaRPr/>
                    </a:p>
                  </a:txBody>
                  <a:tcPr marT="91425" marB="91425" marR="91425" marL="91425"/>
                </a:tc>
                <a:tc>
                  <a:txBody>
                    <a:bodyPr/>
                    <a:lstStyle/>
                    <a:p>
                      <a:pPr indent="0" lvl="0" marL="0" rtl="0" algn="l">
                        <a:spcBef>
                          <a:spcPts val="0"/>
                        </a:spcBef>
                        <a:spcAft>
                          <a:spcPts val="0"/>
                        </a:spcAft>
                        <a:buNone/>
                      </a:pPr>
                      <a:r>
                        <a:rPr b="1" lang="es-MX"/>
                        <a:t>Gobierno de TI</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IA</a:t>
                      </a:r>
                      <a:r>
                        <a:rPr lang="es-MX"/>
                        <a:t>: </a:t>
                      </a:r>
                      <a:r>
                        <a:rPr lang="es-MX">
                          <a:solidFill>
                            <a:schemeClr val="dk1"/>
                          </a:solidFill>
                        </a:rPr>
                        <a:t>Sin </a:t>
                      </a:r>
                      <a:r>
                        <a:rPr lang="es-MX">
                          <a:solidFill>
                            <a:schemeClr val="dk1"/>
                          </a:solidFill>
                        </a:rPr>
                        <a:t>coordinador</a:t>
                      </a:r>
                      <a:endParaRPr/>
                    </a:p>
                  </a:txBody>
                  <a:tcPr marT="91425" marB="91425" marR="91425" marL="91425"/>
                </a:tc>
                <a:tc>
                  <a:txBody>
                    <a:bodyPr/>
                    <a:lstStyle/>
                    <a:p>
                      <a:pPr indent="0" lvl="0" marL="0" rtl="0" algn="l">
                        <a:spcBef>
                          <a:spcPts val="0"/>
                        </a:spcBef>
                        <a:spcAft>
                          <a:spcPts val="0"/>
                        </a:spcAft>
                        <a:buNone/>
                      </a:pPr>
                      <a:r>
                        <a:rPr b="1" lang="es-MX"/>
                        <a:t>IPv6</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IHC</a:t>
                      </a:r>
                      <a:r>
                        <a:rPr lang="es-MX"/>
                        <a:t>: </a:t>
                      </a:r>
                      <a:r>
                        <a:rPr lang="es-MX">
                          <a:solidFill>
                            <a:schemeClr val="dk1"/>
                          </a:solidFill>
                        </a:rPr>
                        <a:t>No hay presencia del coordinador</a:t>
                      </a:r>
                      <a:endParaRPr/>
                    </a:p>
                  </a:txBody>
                  <a:tcPr marT="91425" marB="91425" marR="91425" marL="91425"/>
                </a:tc>
                <a:tc>
                  <a:txBody>
                    <a:bodyPr/>
                    <a:lstStyle/>
                    <a:p>
                      <a:pPr indent="0" lvl="0" marL="0" rtl="0" algn="l">
                        <a:spcBef>
                          <a:spcPts val="0"/>
                        </a:spcBef>
                        <a:spcAft>
                          <a:spcPts val="0"/>
                        </a:spcAft>
                        <a:buNone/>
                      </a:pPr>
                      <a:r>
                        <a:rPr b="1" lang="es-MX"/>
                        <a:t>Multicast</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RedLATE-MX</a:t>
                      </a:r>
                      <a:r>
                        <a:rPr lang="es-MX"/>
                        <a:t>: Activa</a:t>
                      </a:r>
                      <a:endParaRPr/>
                    </a:p>
                  </a:txBody>
                  <a:tcPr marT="91425" marB="91425" marR="91425" marL="91425"/>
                </a:tc>
                <a:tc>
                  <a:txBody>
                    <a:bodyPr/>
                    <a:lstStyle/>
                    <a:p>
                      <a:pPr indent="0" lvl="0" marL="0" rtl="0" algn="l">
                        <a:spcBef>
                          <a:spcPts val="0"/>
                        </a:spcBef>
                        <a:spcAft>
                          <a:spcPts val="0"/>
                        </a:spcAft>
                        <a:buNone/>
                      </a:pPr>
                      <a:r>
                        <a:rPr b="1" lang="es-MX"/>
                        <a:t>SDN/NFV</a:t>
                      </a:r>
                      <a:r>
                        <a:rPr lang="es-MX"/>
                        <a:t>: </a:t>
                      </a:r>
                      <a:r>
                        <a:rPr lang="es-MX">
                          <a:solidFill>
                            <a:schemeClr val="dk1"/>
                          </a:solidFill>
                        </a:rPr>
                        <a:t>No hay presencia del coordinador</a:t>
                      </a:r>
                      <a:endParaRPr/>
                    </a:p>
                  </a:txBody>
                  <a:tcPr marT="91425" marB="91425" marR="91425" marL="91425"/>
                </a:tc>
              </a:tr>
              <a:tr h="381000">
                <a:tc>
                  <a:txBody>
                    <a:bodyPr/>
                    <a:lstStyle/>
                    <a:p>
                      <a:pPr indent="0" lvl="0" marL="0" rtl="0" algn="l">
                        <a:spcBef>
                          <a:spcPts val="0"/>
                        </a:spcBef>
                        <a:spcAft>
                          <a:spcPts val="0"/>
                        </a:spcAft>
                        <a:buNone/>
                      </a:pPr>
                      <a:r>
                        <a:rPr b="1" lang="es-MX"/>
                        <a:t>REMERI</a:t>
                      </a:r>
                      <a:r>
                        <a:rPr lang="es-MX"/>
                        <a:t>: Activa</a:t>
                      </a:r>
                      <a:endParaRPr/>
                    </a:p>
                  </a:txBody>
                  <a:tcPr marT="91425" marB="91425" marR="91425" marL="91425"/>
                </a:tc>
                <a:tc>
                  <a:txBody>
                    <a:bodyPr/>
                    <a:lstStyle/>
                    <a:p>
                      <a:pPr indent="0" lvl="0" marL="0" rtl="0" algn="l">
                        <a:spcBef>
                          <a:spcPts val="0"/>
                        </a:spcBef>
                        <a:spcAft>
                          <a:spcPts val="0"/>
                        </a:spcAft>
                        <a:buNone/>
                      </a:pPr>
                      <a:r>
                        <a:rPr b="1" lang="es-MX"/>
                        <a:t>Seguridad</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Supercómputo</a:t>
                      </a:r>
                      <a:r>
                        <a:rPr lang="es-MX"/>
                        <a:t>: Activa</a:t>
                      </a:r>
                      <a:endParaRPr/>
                    </a:p>
                  </a:txBody>
                  <a:tcPr marT="91425" marB="91425" marR="91425" marL="91425"/>
                </a:tc>
                <a:tc>
                  <a:txBody>
                    <a:bodyPr/>
                    <a:lstStyle/>
                    <a:p>
                      <a:pPr indent="0" lvl="0" marL="0" rtl="0" algn="l">
                        <a:spcBef>
                          <a:spcPts val="0"/>
                        </a:spcBef>
                        <a:spcAft>
                          <a:spcPts val="0"/>
                        </a:spcAft>
                        <a:buNone/>
                      </a:pPr>
                      <a:r>
                        <a:rPr b="1" lang="es-MX"/>
                        <a:t>Videoconferencia</a:t>
                      </a:r>
                      <a:r>
                        <a:rPr lang="es-MX"/>
                        <a:t>: Activo</a:t>
                      </a:r>
                      <a:endParaRPr/>
                    </a:p>
                  </a:txBody>
                  <a:tcPr marT="91425" marB="91425" marR="91425" marL="91425"/>
                </a:tc>
              </a:tr>
              <a:tr h="381000">
                <a:tc>
                  <a:txBody>
                    <a:bodyPr/>
                    <a:lstStyle/>
                    <a:p>
                      <a:pPr indent="0" lvl="0" marL="0" rtl="0" algn="l">
                        <a:spcBef>
                          <a:spcPts val="0"/>
                        </a:spcBef>
                        <a:spcAft>
                          <a:spcPts val="0"/>
                        </a:spcAft>
                        <a:buNone/>
                      </a:pPr>
                      <a:r>
                        <a:rPr b="1" lang="es-MX"/>
                        <a:t>Salud</a:t>
                      </a:r>
                      <a:r>
                        <a:rPr lang="es-MX"/>
                        <a:t>: Activa</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2bd58e7fa49_0_13"/>
          <p:cNvSpPr/>
          <p:nvPr/>
        </p:nvSpPr>
        <p:spPr>
          <a:xfrm>
            <a:off x="1500" y="-10975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g2bd58e7fa49_0_13"/>
          <p:cNvSpPr txBox="1"/>
          <p:nvPr>
            <p:ph type="title"/>
          </p:nvPr>
        </p:nvSpPr>
        <p:spPr>
          <a:xfrm>
            <a:off x="838200" y="365125"/>
            <a:ext cx="10515600" cy="51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5. Grupos de Interés</a:t>
            </a:r>
            <a:endParaRPr/>
          </a:p>
        </p:txBody>
      </p:sp>
      <p:sp>
        <p:nvSpPr>
          <p:cNvPr id="214" name="Google Shape;214;g2bd58e7fa49_0_13"/>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5" name="Google Shape;215;g2bd58e7fa49_0_13"/>
          <p:cNvSpPr txBox="1"/>
          <p:nvPr>
            <p:ph idx="1" type="body"/>
          </p:nvPr>
        </p:nvSpPr>
        <p:spPr>
          <a:xfrm>
            <a:off x="838200" y="792250"/>
            <a:ext cx="10515600" cy="5955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200">
              <a:latin typeface="Arial"/>
              <a:ea typeface="Arial"/>
              <a:cs typeface="Arial"/>
              <a:sym typeface="Arial"/>
            </a:endParaRPr>
          </a:p>
          <a:p>
            <a:pPr indent="0" lvl="0" marL="0" rtl="0" algn="just">
              <a:lnSpc>
                <a:spcPct val="115000"/>
              </a:lnSpc>
              <a:spcBef>
                <a:spcPts val="0"/>
              </a:spcBef>
              <a:spcAft>
                <a:spcPts val="0"/>
              </a:spcAft>
              <a:buNone/>
            </a:pPr>
            <a:r>
              <a:rPr lang="es-MX" sz="2200"/>
              <a:t>Herramientas CUDI para los Grupos de Interés:</a:t>
            </a:r>
            <a:endParaRPr sz="2200"/>
          </a:p>
          <a:p>
            <a:pPr indent="0" lvl="0" marL="0" rtl="0" algn="just">
              <a:lnSpc>
                <a:spcPct val="115000"/>
              </a:lnSpc>
              <a:spcBef>
                <a:spcPts val="0"/>
              </a:spcBef>
              <a:spcAft>
                <a:spcPts val="0"/>
              </a:spcAft>
              <a:buNone/>
            </a:pPr>
            <a:r>
              <a:t/>
            </a:r>
            <a:endParaRPr sz="2200"/>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Cuenta de Zoom</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ISBN</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Correos ilimitados para los integrantes</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Soporte para diseño gráfico</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Apoyo en la divulgación</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eduroam para los miembros de la comunidad</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Fenix</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Colaboraciones regionales a través de RedCLARA</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e-NVIO</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VC-Espresso</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Fondos y socios</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Plataforma de colaboración</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Portal web para la comunidad y sus proyectos</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Cartas de apoyo</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Visibilidad nacional e internacional</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Apoyo en eventos virtuales</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Capacitación </a:t>
            </a:r>
            <a:endParaRPr sz="1500">
              <a:solidFill>
                <a:srgbClr val="555555"/>
              </a:solidFill>
              <a:highlight>
                <a:srgbClr val="FFFFFF"/>
              </a:highlight>
              <a:latin typeface="Avenir"/>
              <a:ea typeface="Avenir"/>
              <a:cs typeface="Avenir"/>
              <a:sym typeface="Avenir"/>
            </a:endParaRPr>
          </a:p>
          <a:p>
            <a:pPr indent="-323850" lvl="3" marL="1828800" rtl="0" algn="just">
              <a:lnSpc>
                <a:spcPct val="115000"/>
              </a:lnSpc>
              <a:spcBef>
                <a:spcPts val="0"/>
              </a:spcBef>
              <a:spcAft>
                <a:spcPts val="0"/>
              </a:spcAft>
              <a:buClr>
                <a:srgbClr val="555555"/>
              </a:buClr>
              <a:buSzPts val="1500"/>
              <a:buFont typeface="Avenir"/>
              <a:buChar char="●"/>
            </a:pPr>
            <a:r>
              <a:rPr lang="es-MX" sz="1500">
                <a:solidFill>
                  <a:srgbClr val="555555"/>
                </a:solidFill>
                <a:highlight>
                  <a:srgbClr val="FFFFFF"/>
                </a:highlight>
                <a:latin typeface="Avenir"/>
                <a:ea typeface="Avenir"/>
                <a:cs typeface="Avenir"/>
                <a:sym typeface="Avenir"/>
              </a:rPr>
              <a:t>Convenios exclusivos para la participación en proyectos</a:t>
            </a:r>
            <a:endParaRPr sz="2400"/>
          </a:p>
          <a:p>
            <a:pPr indent="0" lvl="1" marL="0" rtl="0" algn="l">
              <a:lnSpc>
                <a:spcPct val="90000"/>
              </a:lnSpc>
              <a:spcBef>
                <a:spcPts val="500"/>
              </a:spcBef>
              <a:spcAft>
                <a:spcPts val="0"/>
              </a:spcAft>
              <a:buClr>
                <a:schemeClr val="dk1"/>
              </a:buClr>
              <a:buSzPts val="2000"/>
              <a:buNone/>
            </a:pPr>
            <a:r>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g2b8d79ef68e_1_89"/>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g2b8d79ef68e_1_89"/>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6. Eventos y Capacitaciones</a:t>
            </a:r>
            <a:endParaRPr/>
          </a:p>
        </p:txBody>
      </p:sp>
      <p:sp>
        <p:nvSpPr>
          <p:cNvPr id="222" name="Google Shape;222;g2b8d79ef68e_1_8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3" name="Google Shape;223;g2b8d79ef68e_1_89"/>
          <p:cNvSpPr txBox="1"/>
          <p:nvPr>
            <p:ph idx="1" type="body"/>
          </p:nvPr>
        </p:nvSpPr>
        <p:spPr>
          <a:xfrm>
            <a:off x="222500" y="1929375"/>
            <a:ext cx="11778900" cy="4251900"/>
          </a:xfrm>
          <a:prstGeom prst="rect">
            <a:avLst/>
          </a:prstGeom>
          <a:noFill/>
          <a:ln>
            <a:noFill/>
          </a:ln>
        </p:spPr>
        <p:txBody>
          <a:bodyPr anchorCtr="0" anchor="t" bIns="45700" lIns="91425" spcFirstLastPara="1" rIns="91425" wrap="square" tIns="45700">
            <a:normAutofit/>
          </a:bodyPr>
          <a:lstStyle/>
          <a:p>
            <a:pPr indent="0" lvl="0" marL="228600" rtl="0" algn="just">
              <a:lnSpc>
                <a:spcPct val="115000"/>
              </a:lnSpc>
              <a:spcBef>
                <a:spcPts val="0"/>
              </a:spcBef>
              <a:spcAft>
                <a:spcPts val="0"/>
              </a:spcAft>
              <a:buNone/>
            </a:pPr>
            <a:r>
              <a:t/>
            </a:r>
            <a:endParaRPr sz="1000">
              <a:latin typeface="Arial"/>
              <a:ea typeface="Arial"/>
              <a:cs typeface="Arial"/>
              <a:sym typeface="Arial"/>
            </a:endParaRPr>
          </a:p>
          <a:p>
            <a:pPr indent="0" lvl="0" marL="0" rtl="0" algn="just">
              <a:lnSpc>
                <a:spcPct val="115000"/>
              </a:lnSpc>
              <a:spcBef>
                <a:spcPts val="0"/>
              </a:spcBef>
              <a:spcAft>
                <a:spcPts val="0"/>
              </a:spcAft>
              <a:buNone/>
            </a:pPr>
            <a:r>
              <a:rPr lang="es-MX" sz="2000"/>
              <a:t>Participación en Eventos y Capacitaciones realizadas por las Redes Nacionales de Investigación y Educación (RNIE) a nivel nacional e internacional.</a:t>
            </a:r>
            <a:endParaRPr sz="2000"/>
          </a:p>
          <a:p>
            <a:pPr indent="-355600" lvl="0" marL="457200" rtl="0" algn="just">
              <a:lnSpc>
                <a:spcPct val="115000"/>
              </a:lnSpc>
              <a:spcBef>
                <a:spcPts val="0"/>
              </a:spcBef>
              <a:spcAft>
                <a:spcPts val="0"/>
              </a:spcAft>
              <a:buSzPts val="2000"/>
              <a:buChar char="•"/>
            </a:pPr>
            <a:r>
              <a:rPr lang="es-MX" sz="2000"/>
              <a:t>Jornadas de Ciberseguridad. (desarrolladas por CUDI)</a:t>
            </a:r>
            <a:endParaRPr sz="2000"/>
          </a:p>
          <a:p>
            <a:pPr indent="-355600" lvl="0" marL="457200" rtl="0" algn="just">
              <a:lnSpc>
                <a:spcPct val="115000"/>
              </a:lnSpc>
              <a:spcBef>
                <a:spcPts val="0"/>
              </a:spcBef>
              <a:spcAft>
                <a:spcPts val="0"/>
              </a:spcAft>
              <a:buSzPts val="2000"/>
              <a:buChar char="•"/>
            </a:pPr>
            <a:r>
              <a:rPr lang="es-MX" sz="2000"/>
              <a:t>TICAL (Evento internacional con oportunidad de participar a través de CUDI, para la presentación de trabajos en temas TIC)</a:t>
            </a:r>
            <a:endParaRPr sz="2000"/>
          </a:p>
          <a:p>
            <a:pPr indent="-355600" lvl="0" marL="457200" rtl="0" algn="just">
              <a:lnSpc>
                <a:spcPct val="115000"/>
              </a:lnSpc>
              <a:spcBef>
                <a:spcPts val="0"/>
              </a:spcBef>
              <a:spcAft>
                <a:spcPts val="0"/>
              </a:spcAft>
              <a:buSzPts val="2000"/>
              <a:buChar char="•"/>
            </a:pPr>
            <a:r>
              <a:rPr lang="es-MX" sz="2000"/>
              <a:t>Learning Academy (Plataforma de Formación Regional)</a:t>
            </a:r>
            <a:endParaRPr sz="2000"/>
          </a:p>
          <a:p>
            <a:pPr indent="0" lvl="0" marL="457200" rtl="0" algn="just">
              <a:lnSpc>
                <a:spcPct val="115000"/>
              </a:lnSpc>
              <a:spcBef>
                <a:spcPts val="0"/>
              </a:spcBef>
              <a:spcAft>
                <a:spcPts val="0"/>
              </a:spcAft>
              <a:buNone/>
            </a:pPr>
            <a:r>
              <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224" name="Google Shape;224;g2b8d79ef68e_1_89"/>
          <p:cNvPicPr preferRelativeResize="0"/>
          <p:nvPr/>
        </p:nvPicPr>
        <p:blipFill>
          <a:blip r:embed="rId3">
            <a:alphaModFix/>
          </a:blip>
          <a:stretch>
            <a:fillRect/>
          </a:stretch>
        </p:blipFill>
        <p:spPr>
          <a:xfrm>
            <a:off x="938974" y="4361400"/>
            <a:ext cx="9945864" cy="302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g2b8d79ef68e_1_9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0" name="Google Shape;230;g2b8d79ef68e_1_96"/>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8. Identificación de pares</a:t>
            </a:r>
            <a:endParaRPr/>
          </a:p>
        </p:txBody>
      </p:sp>
      <p:sp>
        <p:nvSpPr>
          <p:cNvPr id="231" name="Google Shape;231;g2b8d79ef68e_1_9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g2b8d79ef68e_1_96"/>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Posibilidad de crear una red de contactos a nivel internacional de acuerdo a su especialidad e interés. (definir</a:t>
            </a:r>
            <a:endParaRPr sz="1000">
              <a:latin typeface="Arial"/>
              <a:ea typeface="Arial"/>
              <a:cs typeface="Arial"/>
              <a:sym typeface="Arial"/>
            </a:endParaRPr>
          </a:p>
          <a:p>
            <a:pPr indent="0" lvl="0" marL="228600" rtl="0" algn="just">
              <a:lnSpc>
                <a:spcPct val="115000"/>
              </a:lnSpc>
              <a:spcBef>
                <a:spcPts val="0"/>
              </a:spcBef>
              <a:spcAft>
                <a:spcPts val="0"/>
              </a:spcAft>
              <a:buNone/>
            </a:pPr>
            <a:r>
              <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233" name="Google Shape;233;g2b8d79ef68e_1_96"/>
          <p:cNvPicPr preferRelativeResize="0"/>
          <p:nvPr/>
        </p:nvPicPr>
        <p:blipFill>
          <a:blip r:embed="rId3">
            <a:alphaModFix/>
          </a:blip>
          <a:stretch>
            <a:fillRect/>
          </a:stretch>
        </p:blipFill>
        <p:spPr>
          <a:xfrm>
            <a:off x="4249250" y="2657200"/>
            <a:ext cx="3315500" cy="4124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g2bd53b3bb5a_0_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g2bd53b3bb5a_0_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Oportunidades</a:t>
            </a:r>
            <a:endParaRPr/>
          </a:p>
        </p:txBody>
      </p:sp>
      <p:sp>
        <p:nvSpPr>
          <p:cNvPr id="240" name="Google Shape;240;g2bd53b3bb5a_0_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1" name="Google Shape;241;g2bd53b3bb5a_0_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70000" lnSpcReduction="20000"/>
          </a:bodyPr>
          <a:lstStyle/>
          <a:p>
            <a:pPr indent="-203200" lvl="0" marL="228600" rtl="0" algn="l">
              <a:spcBef>
                <a:spcPts val="500"/>
              </a:spcBef>
              <a:spcAft>
                <a:spcPts val="0"/>
              </a:spcAft>
              <a:buSzPct val="100000"/>
              <a:buAutoNum type="arabicPeriod"/>
            </a:pPr>
            <a:r>
              <a:t/>
            </a:r>
            <a:endParaRPr sz="2000"/>
          </a:p>
          <a:p>
            <a:pPr indent="-203200" lvl="0" marL="228600" rtl="0" algn="l">
              <a:spcBef>
                <a:spcPts val="500"/>
              </a:spcBef>
              <a:spcAft>
                <a:spcPts val="0"/>
              </a:spcAft>
              <a:buSzPct val="100000"/>
              <a:buAutoNum type="arabicPeriod"/>
            </a:pPr>
            <a:r>
              <a:rPr lang="es-MX" sz="2000">
                <a:highlight>
                  <a:schemeClr val="lt2"/>
                </a:highlight>
              </a:rPr>
              <a:t>Formalización de la Red Universitaria de Telemedicina (RUTE) para México, a través de la definición de un grupo de interés (SIG) sobre un tema específico y 5 personas interesadas</a:t>
            </a:r>
            <a:endParaRPr sz="2400">
              <a:highlight>
                <a:schemeClr val="lt2"/>
              </a:highlight>
            </a:endParaRPr>
          </a:p>
          <a:p>
            <a:pPr indent="-203200" lvl="0" marL="228600" rtl="0" algn="l">
              <a:spcBef>
                <a:spcPts val="500"/>
              </a:spcBef>
              <a:spcAft>
                <a:spcPts val="0"/>
              </a:spcAft>
              <a:buSzPct val="100000"/>
              <a:buAutoNum type="arabicPeriod"/>
            </a:pPr>
            <a:r>
              <a:rPr lang="es-MX" sz="2000">
                <a:highlight>
                  <a:srgbClr val="D9D9D9"/>
                </a:highlight>
              </a:rPr>
              <a:t>Reanimación de comunidades inactivas (algunas desde 2017): IA, IHC, …</a:t>
            </a:r>
            <a:endParaRPr sz="2400">
              <a:highlight>
                <a:srgbClr val="D9D9D9"/>
              </a:highlight>
            </a:endParaRPr>
          </a:p>
          <a:p>
            <a:pPr indent="-203200" lvl="0" marL="228600" rtl="0" algn="l">
              <a:spcBef>
                <a:spcPts val="500"/>
              </a:spcBef>
              <a:spcAft>
                <a:spcPts val="0"/>
              </a:spcAft>
              <a:buSzPct val="100000"/>
              <a:buAutoNum type="arabicPeriod"/>
            </a:pPr>
            <a:r>
              <a:rPr lang="es-MX" sz="2000">
                <a:highlight>
                  <a:srgbClr val="D9D9D9"/>
                </a:highlight>
              </a:rPr>
              <a:t>Reanudación de la reunión anual de las comunidades para presentación de avances</a:t>
            </a:r>
            <a:endParaRPr sz="2000">
              <a:highlight>
                <a:srgbClr val="D9D9D9"/>
              </a:highlight>
            </a:endParaRPr>
          </a:p>
          <a:p>
            <a:pPr indent="-203200" lvl="0" marL="228600" rtl="0" algn="just">
              <a:lnSpc>
                <a:spcPct val="115000"/>
              </a:lnSpc>
              <a:spcBef>
                <a:spcPts val="0"/>
              </a:spcBef>
              <a:spcAft>
                <a:spcPts val="0"/>
              </a:spcAft>
              <a:buSzPct val="100000"/>
              <a:buAutoNum type="arabicPeriod"/>
            </a:pPr>
            <a:r>
              <a:rPr lang="es-MX" sz="2000">
                <a:highlight>
                  <a:srgbClr val="D9D9D9"/>
                </a:highlight>
              </a:rPr>
              <a:t>Acceso a las Redes Nacionales de Investigación y Educación (RNIE) asociadas, a nivel internacional, tales como Internet2, RNP, REUNA, CEDIA entre otras y a beneficios de las Redes Regionales de Investigación y Educación (RRIE) tales como RedCLARA, GÉANT entre otras.</a:t>
            </a:r>
            <a:endParaRPr sz="2000">
              <a:highlight>
                <a:srgbClr val="D9D9D9"/>
              </a:highlight>
            </a:endParaRPr>
          </a:p>
          <a:p>
            <a:pPr indent="-203200" lvl="0" marL="228600" rtl="0" algn="just">
              <a:lnSpc>
                <a:spcPct val="115000"/>
              </a:lnSpc>
              <a:spcBef>
                <a:spcPts val="0"/>
              </a:spcBef>
              <a:spcAft>
                <a:spcPts val="0"/>
              </a:spcAft>
              <a:buSzPct val="100000"/>
              <a:buAutoNum type="arabicPeriod"/>
            </a:pPr>
            <a:r>
              <a:rPr lang="es-MX" sz="2000">
                <a:highlight>
                  <a:srgbClr val="D9D9D9"/>
                </a:highlight>
              </a:rPr>
              <a:t>Participación en Proyectos y Programas con organismos e instituciones nacionales e internacionales, a través de CUDI.</a:t>
            </a:r>
            <a:endParaRPr sz="1000">
              <a:highlight>
                <a:srgbClr val="D9D9D9"/>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rgbClr val="D9D9D9"/>
                </a:highlight>
              </a:rPr>
              <a:t>Acceso al IXP-CDMX, IXP-Yucatán para las instituciones con infraestructura en estas ciudades, con el descuento correspondiente a la membresía.</a:t>
            </a:r>
            <a:endParaRPr sz="1000">
              <a:highlight>
                <a:srgbClr val="D9D9D9"/>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rgbClr val="D9D9D9"/>
                </a:highlight>
              </a:rPr>
              <a:t>Acceso a los servicios desarrollados para soporte de los nuevos modelos educativos digitales (CSIRT-CUDI, NOC-CUDI, VC-CUDI, eduroam, Federación de Identidades, Plataforma de Colaboración CUDI, entre otras.</a:t>
            </a:r>
            <a:endParaRPr sz="1000">
              <a:highlight>
                <a:srgbClr val="D9D9D9"/>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rgbClr val="D9D9D9"/>
                </a:highlight>
              </a:rPr>
              <a:t>Participación en grupos de interés (comunidades y grupos técnicos) especial para el intercambio de información, conocimiento y buenas prácticas, organizados a través de sus Comités de Redes y Aplicaciones</a:t>
            </a:r>
            <a:r>
              <a:rPr lang="es-MX" sz="1000">
                <a:highlight>
                  <a:srgbClr val="D9D9D9"/>
                </a:highlight>
                <a:latin typeface="Arial"/>
                <a:ea typeface="Arial"/>
                <a:cs typeface="Arial"/>
                <a:sym typeface="Arial"/>
              </a:rPr>
              <a:t>:</a:t>
            </a:r>
            <a:endParaRPr sz="1000">
              <a:highlight>
                <a:srgbClr val="D9D9D9"/>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rgbClr val="D9D9D9"/>
                </a:highlight>
              </a:rPr>
              <a:t>Participación en Eventos y Capacitaciones realizadas por las Redes Nacionales de Investigación y Educación (RNIE) a nivel nacional e internacional.</a:t>
            </a:r>
            <a:endParaRPr sz="2000">
              <a:highlight>
                <a:srgbClr val="D9D9D9"/>
              </a:highlight>
            </a:endParaRPr>
          </a:p>
          <a:p>
            <a:pPr indent="-194310" lvl="0" marL="228600" rtl="0" algn="just">
              <a:lnSpc>
                <a:spcPct val="115000"/>
              </a:lnSpc>
              <a:spcBef>
                <a:spcPts val="0"/>
              </a:spcBef>
              <a:spcAft>
                <a:spcPts val="0"/>
              </a:spcAft>
              <a:buSzPct val="90000"/>
              <a:buAutoNum type="arabicPeriod"/>
            </a:pPr>
            <a:r>
              <a:rPr lang="es-MX" sz="2000">
                <a:highlight>
                  <a:srgbClr val="D9D9D9"/>
                </a:highlight>
              </a:rPr>
              <a:t>Posibilidad de crear una red de contactos a nivel internacional de acuerdo a su especialidad e interés.</a:t>
            </a:r>
            <a:endParaRPr sz="2000">
              <a:highlight>
                <a:srgbClr val="D9D9D9"/>
              </a:highlight>
            </a:endParaRPr>
          </a:p>
          <a:p>
            <a:pPr indent="-203200" lvl="0" marL="228600" rtl="0" algn="just">
              <a:lnSpc>
                <a:spcPct val="115000"/>
              </a:lnSpc>
              <a:spcBef>
                <a:spcPts val="0"/>
              </a:spcBef>
              <a:spcAft>
                <a:spcPts val="0"/>
              </a:spcAft>
              <a:buSzPct val="100000"/>
              <a:buAutoNum type="arabicPeriod"/>
            </a:pPr>
            <a:r>
              <a:rPr lang="es-MX" sz="2000">
                <a:highlight>
                  <a:srgbClr val="D9D9D9"/>
                </a:highlight>
              </a:rPr>
              <a:t>Acceso a los descuentos especiales en servicios y cursos que oferte la Asociación individualmente o en convenio con otras organizaciones.</a:t>
            </a:r>
            <a:endParaRPr sz="2000">
              <a:highlight>
                <a:srgbClr val="D9D9D9"/>
              </a:highlight>
            </a:endParaRPr>
          </a:p>
          <a:p>
            <a:pPr indent="0" lvl="0" marL="0" rtl="0" algn="just">
              <a:lnSpc>
                <a:spcPct val="115000"/>
              </a:lnSpc>
              <a:spcBef>
                <a:spcPts val="0"/>
              </a:spcBef>
              <a:spcAft>
                <a:spcPts val="0"/>
              </a:spcAft>
              <a:buNone/>
            </a:pPr>
            <a:r>
              <a:t/>
            </a:r>
            <a:endParaRPr sz="1000">
              <a:latin typeface="Arial"/>
              <a:ea typeface="Arial"/>
              <a:cs typeface="Arial"/>
              <a:sym typeface="Arial"/>
            </a:endParaRPr>
          </a:p>
          <a:p>
            <a:pPr indent="-101600" lvl="1" marL="685800" rtl="0" algn="l">
              <a:lnSpc>
                <a:spcPct val="90000"/>
              </a:lnSpc>
              <a:spcBef>
                <a:spcPts val="500"/>
              </a:spcBef>
              <a:spcAft>
                <a:spcPts val="0"/>
              </a:spcAft>
              <a:buClr>
                <a:schemeClr val="dk1"/>
              </a:buClr>
              <a:buSzPct val="71428"/>
              <a:buNone/>
            </a:pPr>
            <a:r>
              <a:t/>
            </a:r>
            <a:endParaRPr sz="28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2bfd70895f5_0_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g2bfd70895f5_0_0"/>
          <p:cNvSpPr txBox="1"/>
          <p:nvPr>
            <p:ph idx="4294967295" type="title"/>
          </p:nvPr>
        </p:nvSpPr>
        <p:spPr>
          <a:xfrm>
            <a:off x="803950" y="0"/>
            <a:ext cx="10515600" cy="91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(FODA)</a:t>
            </a:r>
            <a:endParaRPr/>
          </a:p>
        </p:txBody>
      </p:sp>
      <p:sp>
        <p:nvSpPr>
          <p:cNvPr id="95" name="Google Shape;95;g2bfd70895f5_0_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g2bfd70895f5_0_0"/>
          <p:cNvSpPr txBox="1"/>
          <p:nvPr>
            <p:ph idx="4294967295" type="body"/>
          </p:nvPr>
        </p:nvSpPr>
        <p:spPr>
          <a:xfrm>
            <a:off x="0" y="1929375"/>
            <a:ext cx="12093000" cy="4251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None/>
            </a:pPr>
            <a:r>
              <a:rPr b="1" lang="es-MX" sz="1200"/>
              <a:t>Fortalezas</a:t>
            </a:r>
            <a:r>
              <a:rPr lang="es-MX" sz="1200"/>
              <a:t> </a:t>
            </a:r>
            <a:endParaRPr sz="1200"/>
          </a:p>
          <a:p>
            <a:pPr indent="0" lvl="0" marL="0" rtl="0" algn="l">
              <a:spcBef>
                <a:spcPts val="1000"/>
              </a:spcBef>
              <a:spcAft>
                <a:spcPts val="0"/>
              </a:spcAft>
              <a:buClr>
                <a:schemeClr val="dk1"/>
              </a:buClr>
              <a:buSzPts val="1100"/>
              <a:buNone/>
            </a:pPr>
            <a:r>
              <a:rPr lang="es-MX" sz="1200"/>
              <a:t>Proyectos: RUTE, Copernicus, Bella, AmeriGEO.</a:t>
            </a:r>
            <a:endParaRPr sz="1200"/>
          </a:p>
          <a:p>
            <a:pPr indent="0" lvl="0" marL="0" rtl="0" algn="l">
              <a:spcBef>
                <a:spcPts val="1000"/>
              </a:spcBef>
              <a:spcAft>
                <a:spcPts val="0"/>
              </a:spcAft>
              <a:buClr>
                <a:schemeClr val="dk1"/>
              </a:buClr>
              <a:buSzPts val="1100"/>
              <a:buNone/>
            </a:pPr>
            <a:r>
              <a:rPr lang="es-MX" sz="1200"/>
              <a:t>Servicios de valor agregado para instituciones académicas y de investigación, que no son ofrecidos por operadores comerciales.</a:t>
            </a:r>
            <a:endParaRPr sz="1200"/>
          </a:p>
          <a:p>
            <a:pPr indent="0" lvl="0" marL="0" rtl="0" algn="l">
              <a:spcBef>
                <a:spcPts val="1000"/>
              </a:spcBef>
              <a:spcAft>
                <a:spcPts val="0"/>
              </a:spcAft>
              <a:buClr>
                <a:schemeClr val="dk1"/>
              </a:buClr>
              <a:buSzPts val="1100"/>
              <a:buNone/>
            </a:pPr>
            <a:r>
              <a:rPr lang="es-MX" sz="1200"/>
              <a:t>Concesión única de “Uso Social” , Red de Tecnología avanzada para uso académico e investigativo.</a:t>
            </a:r>
            <a:endParaRPr sz="1200"/>
          </a:p>
          <a:p>
            <a:pPr indent="0" lvl="0" marL="0" rtl="0" algn="l">
              <a:spcBef>
                <a:spcPts val="1000"/>
              </a:spcBef>
              <a:spcAft>
                <a:spcPts val="0"/>
              </a:spcAft>
              <a:buClr>
                <a:schemeClr val="dk1"/>
              </a:buClr>
              <a:buSzPts val="1100"/>
              <a:buFont typeface="Arial"/>
              <a:buNone/>
            </a:pPr>
            <a:r>
              <a:rPr lang="es-MX" sz="1200"/>
              <a:t>Ser una institución conformada por los clientes.</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g2bd53b3bb5a_0_1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g2bd53b3bb5a_0_14"/>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Debilidades</a:t>
            </a:r>
            <a:endParaRPr/>
          </a:p>
        </p:txBody>
      </p:sp>
      <p:sp>
        <p:nvSpPr>
          <p:cNvPr id="248" name="Google Shape;248;g2bd53b3bb5a_0_1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g2bd53b3bb5a_0_14"/>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241300" lvl="0" marL="228600" rtl="0" algn="l">
              <a:spcBef>
                <a:spcPts val="500"/>
              </a:spcBef>
              <a:spcAft>
                <a:spcPts val="0"/>
              </a:spcAft>
              <a:buSzPts val="2000"/>
              <a:buAutoNum type="arabicPeriod"/>
            </a:pPr>
            <a:r>
              <a:rPr lang="es-MX" sz="2000">
                <a:highlight>
                  <a:schemeClr val="lt2"/>
                </a:highlight>
              </a:rPr>
              <a:t>Comunidades</a:t>
            </a:r>
            <a:endParaRPr sz="2400">
              <a:highlight>
                <a:schemeClr val="lt2"/>
              </a:highlight>
            </a:endParaRPr>
          </a:p>
          <a:p>
            <a:pPr indent="-241300" lvl="1" marL="685800" rtl="0" algn="l">
              <a:spcBef>
                <a:spcPts val="500"/>
              </a:spcBef>
              <a:spcAft>
                <a:spcPts val="0"/>
              </a:spcAft>
              <a:buSzPts val="2000"/>
              <a:buChar char="•"/>
            </a:pPr>
            <a:r>
              <a:rPr lang="es-MX" sz="2000">
                <a:highlight>
                  <a:schemeClr val="lt2"/>
                </a:highlight>
              </a:rPr>
              <a:t>12 registradas </a:t>
            </a:r>
            <a:endParaRPr sz="2000">
              <a:highlight>
                <a:schemeClr val="lt2"/>
              </a:highlight>
            </a:endParaRPr>
          </a:p>
          <a:p>
            <a:pPr indent="-241300" lvl="1" marL="685800" rtl="0" algn="l">
              <a:spcBef>
                <a:spcPts val="500"/>
              </a:spcBef>
              <a:spcAft>
                <a:spcPts val="0"/>
              </a:spcAft>
              <a:buSzPts val="2000"/>
              <a:buChar char="•"/>
            </a:pPr>
            <a:r>
              <a:rPr lang="es-MX" sz="2000">
                <a:highlight>
                  <a:schemeClr val="lt2"/>
                </a:highlight>
              </a:rPr>
              <a:t>5 actualmente activas: 3 de ellas (Supercómputo, Estudios Socioambientales, Salud) trabajaron continuamente el año pasado; 2 de ellas (REMERI, REDLATE MX) con actividades puntuales.</a:t>
            </a:r>
            <a:endParaRPr sz="2000">
              <a:highlight>
                <a:schemeClr val="lt2"/>
              </a:highlight>
            </a:endParaRPr>
          </a:p>
          <a:p>
            <a:pPr indent="0" lvl="0" marL="685800" rtl="0" algn="l">
              <a:spcBef>
                <a:spcPts val="1000"/>
              </a:spcBef>
              <a:spcAft>
                <a:spcPts val="0"/>
              </a:spcAft>
              <a:buNone/>
            </a:pPr>
            <a:r>
              <a:t/>
            </a:r>
            <a:endParaRPr sz="2000">
              <a:highlight>
                <a:schemeClr val="lt2"/>
              </a:highlight>
            </a:endParaRPr>
          </a:p>
          <a:p>
            <a:pPr indent="-241300" lvl="0" marL="228600" rtl="0" algn="l">
              <a:spcBef>
                <a:spcPts val="500"/>
              </a:spcBef>
              <a:spcAft>
                <a:spcPts val="0"/>
              </a:spcAft>
              <a:buSzPts val="2000"/>
              <a:buAutoNum type="arabicPeriod"/>
            </a:pPr>
            <a:r>
              <a:rPr lang="es-MX" sz="2000">
                <a:highlight>
                  <a:schemeClr val="lt2"/>
                </a:highlight>
              </a:rPr>
              <a:t>Proyectos si integar ECHO, RUTE</a:t>
            </a:r>
            <a:r>
              <a:rPr lang="es-MX" sz="2000">
                <a:highlight>
                  <a:schemeClr val="lt2"/>
                </a:highlight>
              </a:rPr>
              <a:t> de la Red Universitaria de Telemedicina (RUTE) para México, a través de la definición de un grupo de interés (SIG) sobre un tema específico y 5 personas interesadas</a:t>
            </a:r>
            <a:endParaRPr sz="2400">
              <a:highlight>
                <a:schemeClr val="lt2"/>
              </a:highlight>
            </a:endParaRPr>
          </a:p>
          <a:p>
            <a:pPr indent="-241300" lvl="0" marL="228600" rtl="0" algn="l">
              <a:spcBef>
                <a:spcPts val="500"/>
              </a:spcBef>
              <a:spcAft>
                <a:spcPts val="0"/>
              </a:spcAft>
              <a:buSzPts val="2000"/>
              <a:buAutoNum type="arabicPeriod"/>
            </a:pPr>
            <a:r>
              <a:rPr lang="es-MX" sz="2000">
                <a:highlight>
                  <a:schemeClr val="lt2"/>
                </a:highlight>
              </a:rPr>
              <a:t>Cancelación de la reunión anual de las comunidades para presentación de avances</a:t>
            </a:r>
            <a:endParaRPr sz="2000">
              <a:highlight>
                <a:schemeClr val="lt2"/>
              </a:highlight>
            </a:endParaRPr>
          </a:p>
          <a:p>
            <a:pPr indent="0" lvl="0" marL="0" rtl="0" algn="just">
              <a:lnSpc>
                <a:spcPct val="115000"/>
              </a:lnSpc>
              <a:spcBef>
                <a:spcPts val="0"/>
              </a:spcBef>
              <a:spcAft>
                <a:spcPts val="0"/>
              </a:spcAft>
              <a:buNone/>
            </a:pPr>
            <a:r>
              <a:t/>
            </a:r>
            <a:endParaRPr sz="1000">
              <a:highlight>
                <a:schemeClr val="lt2"/>
              </a:highlight>
              <a:latin typeface="Arial"/>
              <a:ea typeface="Arial"/>
              <a:cs typeface="Arial"/>
              <a:sym typeface="Arial"/>
            </a:endParaRPr>
          </a:p>
          <a:p>
            <a:pPr indent="-101600" lvl="1" marL="685800" rtl="0" algn="l">
              <a:lnSpc>
                <a:spcPct val="90000"/>
              </a:lnSpc>
              <a:spcBef>
                <a:spcPts val="500"/>
              </a:spcBef>
              <a:spcAft>
                <a:spcPts val="0"/>
              </a:spcAft>
              <a:buClr>
                <a:schemeClr val="dk1"/>
              </a:buClr>
              <a:buSzPts val="2000"/>
              <a:buNone/>
            </a:pPr>
            <a:r>
              <a:t/>
            </a:r>
            <a:endParaRPr sz="2800">
              <a:highlight>
                <a:schemeClr val="lt2"/>
              </a:highlight>
            </a:endParaRPr>
          </a:p>
          <a:p>
            <a:pPr indent="-101600" lvl="1" marL="685800" rtl="0" algn="l">
              <a:lnSpc>
                <a:spcPct val="90000"/>
              </a:lnSpc>
              <a:spcBef>
                <a:spcPts val="500"/>
              </a:spcBef>
              <a:spcAft>
                <a:spcPts val="0"/>
              </a:spcAft>
              <a:buClr>
                <a:schemeClr val="dk1"/>
              </a:buClr>
              <a:buSzPts val="2000"/>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g2bd53b3bb5a_0_21"/>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g2bd53b3bb5a_0_21"/>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Amenazas</a:t>
            </a:r>
            <a:endParaRPr/>
          </a:p>
        </p:txBody>
      </p:sp>
      <p:sp>
        <p:nvSpPr>
          <p:cNvPr id="256" name="Google Shape;256;g2bd53b3bb5a_0_21"/>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g2bd53b3bb5a_0_21"/>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500"/>
              </a:spcBef>
              <a:spcAft>
                <a:spcPts val="0"/>
              </a:spcAft>
              <a:buNone/>
            </a:pPr>
            <a:r>
              <a:t/>
            </a:r>
            <a:endParaRPr sz="2000"/>
          </a:p>
          <a:p>
            <a:pPr indent="-203200" lvl="0" marL="228600" rtl="0" algn="l">
              <a:spcBef>
                <a:spcPts val="500"/>
              </a:spcBef>
              <a:spcAft>
                <a:spcPts val="0"/>
              </a:spcAft>
              <a:buSzPct val="100000"/>
              <a:buAutoNum type="arabicPeriod"/>
            </a:pPr>
            <a:r>
              <a:rPr lang="es-MX" sz="2000">
                <a:highlight>
                  <a:schemeClr val="lt2"/>
                </a:highlight>
              </a:rPr>
              <a:t>Formalización de la Red Universitaria de Telemedicina (RUTE) para México, a través de la definición de un grupo de interés (SIG) sobre un tema específico y 5 personas interesadas</a:t>
            </a:r>
            <a:endParaRPr sz="2400">
              <a:highlight>
                <a:schemeClr val="lt2"/>
              </a:highlight>
            </a:endParaRPr>
          </a:p>
          <a:p>
            <a:pPr indent="-203200" lvl="0" marL="228600" rtl="0" algn="l">
              <a:spcBef>
                <a:spcPts val="500"/>
              </a:spcBef>
              <a:spcAft>
                <a:spcPts val="0"/>
              </a:spcAft>
              <a:buSzPct val="100000"/>
              <a:buAutoNum type="arabicPeriod"/>
            </a:pPr>
            <a:r>
              <a:rPr lang="es-MX" sz="2000">
                <a:highlight>
                  <a:schemeClr val="lt2"/>
                </a:highlight>
              </a:rPr>
              <a:t>Reanimación de comunidades inactivas (algunas desde 2017): IA, IHC, …</a:t>
            </a:r>
            <a:endParaRPr sz="2400">
              <a:highlight>
                <a:schemeClr val="lt2"/>
              </a:highlight>
            </a:endParaRPr>
          </a:p>
          <a:p>
            <a:pPr indent="-203200" lvl="0" marL="228600" rtl="0" algn="l">
              <a:spcBef>
                <a:spcPts val="500"/>
              </a:spcBef>
              <a:spcAft>
                <a:spcPts val="0"/>
              </a:spcAft>
              <a:buSzPct val="100000"/>
              <a:buAutoNum type="arabicPeriod"/>
            </a:pPr>
            <a:r>
              <a:rPr lang="es-MX" sz="2000">
                <a:highlight>
                  <a:schemeClr val="lt2"/>
                </a:highlight>
              </a:rPr>
              <a:t>Reanudación de la reunión anual de las comunidades para presentación de avances</a:t>
            </a:r>
            <a:endParaRPr sz="2000">
              <a:highlight>
                <a:schemeClr val="lt2"/>
              </a:highlight>
            </a:endParaRPr>
          </a:p>
          <a:p>
            <a:pPr indent="-203200" lvl="0" marL="228600" rtl="0" algn="just">
              <a:lnSpc>
                <a:spcPct val="115000"/>
              </a:lnSpc>
              <a:spcBef>
                <a:spcPts val="0"/>
              </a:spcBef>
              <a:spcAft>
                <a:spcPts val="0"/>
              </a:spcAft>
              <a:buSzPct val="100000"/>
              <a:buAutoNum type="arabicPeriod"/>
            </a:pPr>
            <a:r>
              <a:rPr lang="es-MX" sz="2000">
                <a:highlight>
                  <a:schemeClr val="lt2"/>
                </a:highlight>
              </a:rPr>
              <a:t>Acceso a las Redes Nacionales de Investigación y Educación (RNIE) asociadas, a nivel internacional, tales como Internet2, RNP, REUNA, CEDIA entre otras y a beneficios de las Redes Regionales de Investigación y Educación (RRIE) tales como RedCLARA, GÉANT entre otras.</a:t>
            </a:r>
            <a:endParaRPr sz="2000">
              <a:highlight>
                <a:schemeClr val="lt2"/>
              </a:highlight>
            </a:endParaRPr>
          </a:p>
          <a:p>
            <a:pPr indent="-203200" lvl="0" marL="228600" rtl="0" algn="just">
              <a:lnSpc>
                <a:spcPct val="115000"/>
              </a:lnSpc>
              <a:spcBef>
                <a:spcPts val="0"/>
              </a:spcBef>
              <a:spcAft>
                <a:spcPts val="0"/>
              </a:spcAft>
              <a:buSzPct val="100000"/>
              <a:buAutoNum type="arabicPeriod"/>
            </a:pPr>
            <a:r>
              <a:rPr lang="es-MX" sz="2000">
                <a:highlight>
                  <a:schemeClr val="lt2"/>
                </a:highlight>
              </a:rPr>
              <a:t>Participación en Proyectos y Programas con organismos e instituciones nacionales e internacionales, a través de CUDI.</a:t>
            </a:r>
            <a:endParaRPr sz="1000">
              <a:highlight>
                <a:schemeClr val="lt2"/>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chemeClr val="lt2"/>
                </a:highlight>
              </a:rPr>
              <a:t>Acceso al IXP-CDMX, IXP-Yucatán para las instituciones con infraestructura en estas ciudades, con el descuento correspondiente a la membresía.</a:t>
            </a:r>
            <a:endParaRPr sz="1000">
              <a:highlight>
                <a:schemeClr val="lt2"/>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chemeClr val="lt2"/>
                </a:highlight>
              </a:rPr>
              <a:t>Acceso a los servicios desarrollados para soporte de los nuevos modelos educativos digitales (CSIRT-CUDI, NOC-CUDI, VC-CUDI, eduroam, Federación de Identidades, Plataforma de Colaboración CUDI, entre otras.</a:t>
            </a:r>
            <a:endParaRPr sz="1000">
              <a:highlight>
                <a:schemeClr val="lt2"/>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chemeClr val="lt2"/>
                </a:highlight>
              </a:rPr>
              <a:t>Participación en grupos de interés (comunidades y grupos técnicos) especial para el intercambio de información, conocimiento y buenas prácticas, organizados a través de sus Comités de Redes y Aplicaciones</a:t>
            </a:r>
            <a:r>
              <a:rPr lang="es-MX" sz="1000">
                <a:highlight>
                  <a:schemeClr val="lt2"/>
                </a:highlight>
                <a:latin typeface="Arial"/>
                <a:ea typeface="Arial"/>
                <a:cs typeface="Arial"/>
                <a:sym typeface="Arial"/>
              </a:rPr>
              <a:t>:</a:t>
            </a:r>
            <a:endParaRPr sz="1000">
              <a:highlight>
                <a:schemeClr val="lt2"/>
              </a:highlight>
              <a:latin typeface="Arial"/>
              <a:ea typeface="Arial"/>
              <a:cs typeface="Arial"/>
              <a:sym typeface="Arial"/>
            </a:endParaRPr>
          </a:p>
          <a:p>
            <a:pPr indent="-194310" lvl="0" marL="228600" rtl="0" algn="just">
              <a:lnSpc>
                <a:spcPct val="115000"/>
              </a:lnSpc>
              <a:spcBef>
                <a:spcPts val="0"/>
              </a:spcBef>
              <a:spcAft>
                <a:spcPts val="0"/>
              </a:spcAft>
              <a:buSzPct val="90000"/>
              <a:buAutoNum type="arabicPeriod"/>
            </a:pPr>
            <a:r>
              <a:rPr lang="es-MX" sz="2000">
                <a:highlight>
                  <a:schemeClr val="lt2"/>
                </a:highlight>
              </a:rPr>
              <a:t>Participación en Eventos y Capacitaciones realizadas por las Redes Nacionales de Investigación y Educación (RNIE) a nivel nacional e internacional.</a:t>
            </a:r>
            <a:endParaRPr sz="2000">
              <a:highlight>
                <a:schemeClr val="lt2"/>
              </a:highlight>
            </a:endParaRPr>
          </a:p>
          <a:p>
            <a:pPr indent="-194310" lvl="0" marL="228600" rtl="0" algn="just">
              <a:lnSpc>
                <a:spcPct val="115000"/>
              </a:lnSpc>
              <a:spcBef>
                <a:spcPts val="0"/>
              </a:spcBef>
              <a:spcAft>
                <a:spcPts val="0"/>
              </a:spcAft>
              <a:buSzPct val="90000"/>
              <a:buAutoNum type="arabicPeriod"/>
            </a:pPr>
            <a:r>
              <a:rPr lang="es-MX" sz="2000">
                <a:highlight>
                  <a:schemeClr val="lt2"/>
                </a:highlight>
              </a:rPr>
              <a:t>Posibilidad de crear una red de contactos a nivel internacional de acuerdo a su especialidad e interés.</a:t>
            </a:r>
            <a:endParaRPr sz="2000">
              <a:highlight>
                <a:schemeClr val="lt2"/>
              </a:highlight>
            </a:endParaRPr>
          </a:p>
          <a:p>
            <a:pPr indent="-203200" lvl="0" marL="228600" rtl="0" algn="just">
              <a:lnSpc>
                <a:spcPct val="115000"/>
              </a:lnSpc>
              <a:spcBef>
                <a:spcPts val="0"/>
              </a:spcBef>
              <a:spcAft>
                <a:spcPts val="0"/>
              </a:spcAft>
              <a:buSzPct val="100000"/>
              <a:buAutoNum type="arabicPeriod"/>
            </a:pPr>
            <a:r>
              <a:rPr lang="es-MX" sz="2000">
                <a:highlight>
                  <a:schemeClr val="lt2"/>
                </a:highlight>
              </a:rPr>
              <a:t>Acceso a los descuentos especiales en servicios y cursos que oferte la Asociación individualmente o en convenio con otras organizaciones.</a:t>
            </a:r>
            <a:endParaRPr sz="2000">
              <a:highlight>
                <a:schemeClr val="lt2"/>
              </a:highlight>
            </a:endParaRPr>
          </a:p>
          <a:p>
            <a:pPr indent="0" lvl="0" marL="0" rtl="0" algn="just">
              <a:lnSpc>
                <a:spcPct val="115000"/>
              </a:lnSpc>
              <a:spcBef>
                <a:spcPts val="0"/>
              </a:spcBef>
              <a:spcAft>
                <a:spcPts val="0"/>
              </a:spcAft>
              <a:buNone/>
            </a:pPr>
            <a:r>
              <a:t/>
            </a:r>
            <a:endParaRPr sz="1000">
              <a:highlight>
                <a:schemeClr val="lt2"/>
              </a:highlight>
              <a:latin typeface="Arial"/>
              <a:ea typeface="Arial"/>
              <a:cs typeface="Arial"/>
              <a:sym typeface="Arial"/>
            </a:endParaRPr>
          </a:p>
          <a:p>
            <a:pPr indent="-101600" lvl="1" marL="685800" rtl="0" algn="l">
              <a:lnSpc>
                <a:spcPct val="90000"/>
              </a:lnSpc>
              <a:spcBef>
                <a:spcPts val="500"/>
              </a:spcBef>
              <a:spcAft>
                <a:spcPts val="0"/>
              </a:spcAft>
              <a:buClr>
                <a:schemeClr val="dk1"/>
              </a:buClr>
              <a:buSzPct val="71428"/>
              <a:buNone/>
            </a:pPr>
            <a:r>
              <a:t/>
            </a:r>
            <a:endParaRPr sz="2800">
              <a:highlight>
                <a:schemeClr val="lt2"/>
              </a:highlight>
            </a:endParaRPr>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2bd53b3bb5a_0_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g2bd53b3bb5a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Comité de Aplicaciones CUDI: Diagnóstico Inicial</a:t>
            </a:r>
            <a:endParaRPr/>
          </a:p>
        </p:txBody>
      </p:sp>
      <p:sp>
        <p:nvSpPr>
          <p:cNvPr id="264" name="Google Shape;264;g2bd53b3bb5a_0_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5" name="Google Shape;265;g2bd53b3bb5a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s-MX" sz="2000">
                <a:highlight>
                  <a:schemeClr val="lt2"/>
                </a:highlight>
              </a:rPr>
              <a:t>Fortalezas</a:t>
            </a:r>
            <a:endParaRPr>
              <a:highlight>
                <a:schemeClr val="lt2"/>
              </a:highlight>
            </a:endParaRPr>
          </a:p>
          <a:p>
            <a:pPr indent="-228600" lvl="1" marL="685800" rtl="0" algn="l">
              <a:lnSpc>
                <a:spcPct val="90000"/>
              </a:lnSpc>
              <a:spcBef>
                <a:spcPts val="500"/>
              </a:spcBef>
              <a:spcAft>
                <a:spcPts val="0"/>
              </a:spcAft>
              <a:buClr>
                <a:schemeClr val="dk1"/>
              </a:buClr>
              <a:buSzPts val="2000"/>
              <a:buChar char="•"/>
            </a:pPr>
            <a:r>
              <a:rPr lang="es-MX" sz="2000">
                <a:highlight>
                  <a:schemeClr val="lt2"/>
                </a:highlight>
              </a:rPr>
              <a:t>Servicios: 11 ofrecidos (eduroam, repositorio, VC-CUDI, …)</a:t>
            </a:r>
            <a:endParaRPr>
              <a:highlight>
                <a:schemeClr val="lt2"/>
              </a:highlight>
            </a:endParaRPr>
          </a:p>
          <a:p>
            <a:pPr indent="-228600" lvl="1" marL="685800" rtl="0" algn="l">
              <a:lnSpc>
                <a:spcPct val="90000"/>
              </a:lnSpc>
              <a:spcBef>
                <a:spcPts val="500"/>
              </a:spcBef>
              <a:spcAft>
                <a:spcPts val="0"/>
              </a:spcAft>
              <a:buClr>
                <a:schemeClr val="dk1"/>
              </a:buClr>
              <a:buSzPts val="2000"/>
              <a:buChar char="•"/>
            </a:pPr>
            <a:r>
              <a:rPr lang="es-MX" sz="2000">
                <a:highlight>
                  <a:schemeClr val="lt2"/>
                </a:highlight>
              </a:rPr>
              <a:t>Materiales de comunicación: video promocional, infografías, redes sociales</a:t>
            </a:r>
            <a:endParaRPr>
              <a:highlight>
                <a:schemeClr val="lt2"/>
              </a:highlight>
            </a:endParaRPr>
          </a:p>
          <a:p>
            <a:pPr indent="-228600" lvl="0" marL="228600" rtl="0" algn="l">
              <a:lnSpc>
                <a:spcPct val="90000"/>
              </a:lnSpc>
              <a:spcBef>
                <a:spcPts val="1000"/>
              </a:spcBef>
              <a:spcAft>
                <a:spcPts val="0"/>
              </a:spcAft>
              <a:buClr>
                <a:schemeClr val="dk1"/>
              </a:buClr>
              <a:buSzPts val="2000"/>
              <a:buChar char="•"/>
            </a:pPr>
            <a:r>
              <a:rPr lang="es-MX" sz="2000">
                <a:highlight>
                  <a:schemeClr val="lt2"/>
                </a:highlight>
              </a:rPr>
              <a:t>Oportunidades</a:t>
            </a:r>
            <a:endParaRPr>
              <a:highlight>
                <a:schemeClr val="lt2"/>
              </a:highlight>
            </a:endParaRPr>
          </a:p>
          <a:p>
            <a:pPr indent="-228600" lvl="1" marL="685800" rtl="0" algn="l">
              <a:lnSpc>
                <a:spcPct val="90000"/>
              </a:lnSpc>
              <a:spcBef>
                <a:spcPts val="500"/>
              </a:spcBef>
              <a:spcAft>
                <a:spcPts val="0"/>
              </a:spcAft>
              <a:buClr>
                <a:schemeClr val="dk1"/>
              </a:buClr>
              <a:buSzPts val="2000"/>
              <a:buChar char="•"/>
            </a:pPr>
            <a:r>
              <a:rPr lang="es-MX" sz="2000">
                <a:highlight>
                  <a:schemeClr val="lt2"/>
                </a:highlight>
              </a:rPr>
              <a:t>Reanimación de comunidades inactivas (algunas desde 2017): IA, IHC, …</a:t>
            </a:r>
            <a:endParaRPr>
              <a:highlight>
                <a:schemeClr val="lt2"/>
              </a:highlight>
            </a:endParaRPr>
          </a:p>
          <a:p>
            <a:pPr indent="0" lvl="0" marL="0" rtl="0" algn="l">
              <a:lnSpc>
                <a:spcPct val="90000"/>
              </a:lnSpc>
              <a:spcBef>
                <a:spcPts val="500"/>
              </a:spcBef>
              <a:spcAft>
                <a:spcPts val="0"/>
              </a:spcAft>
              <a:buNone/>
            </a:pPr>
            <a:r>
              <a:t/>
            </a:r>
            <a:endParaRPr>
              <a:highlight>
                <a:schemeClr val="lt2"/>
              </a:highlight>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2bfd70895f5_0_2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g2bfd70895f5_0_26"/>
          <p:cNvSpPr txBox="1"/>
          <p:nvPr>
            <p:ph idx="4294967295" type="title"/>
          </p:nvPr>
        </p:nvSpPr>
        <p:spPr>
          <a:xfrm>
            <a:off x="803950" y="0"/>
            <a:ext cx="10515600" cy="91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(FODA)</a:t>
            </a:r>
            <a:endParaRPr/>
          </a:p>
        </p:txBody>
      </p:sp>
      <p:sp>
        <p:nvSpPr>
          <p:cNvPr id="103" name="Google Shape;103;g2bfd70895f5_0_2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g2bfd70895f5_0_26"/>
          <p:cNvSpPr txBox="1"/>
          <p:nvPr>
            <p:ph idx="4294967295" type="body"/>
          </p:nvPr>
        </p:nvSpPr>
        <p:spPr>
          <a:xfrm>
            <a:off x="0" y="1929375"/>
            <a:ext cx="12093000" cy="42519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None/>
            </a:pPr>
            <a:r>
              <a:rPr b="1" lang="es-MX" sz="1200"/>
              <a:t>Debilidades</a:t>
            </a:r>
            <a:endParaRPr b="1" sz="1200"/>
          </a:p>
          <a:p>
            <a:pPr indent="0" lvl="0" marL="228600" rtl="0" algn="l">
              <a:spcBef>
                <a:spcPts val="1000"/>
              </a:spcBef>
              <a:spcAft>
                <a:spcPts val="0"/>
              </a:spcAft>
              <a:buClr>
                <a:schemeClr val="dk1"/>
              </a:buClr>
              <a:buSzPts val="1100"/>
              <a:buNone/>
            </a:pPr>
            <a:r>
              <a:rPr lang="es-MX" sz="1200"/>
              <a:t>Comunidades inactivas derivado de la falta valor para los coordinados.</a:t>
            </a:r>
            <a:endParaRPr sz="1200"/>
          </a:p>
          <a:p>
            <a:pPr indent="0" lvl="0" marL="228600" rtl="0" algn="l">
              <a:spcBef>
                <a:spcPts val="1000"/>
              </a:spcBef>
              <a:spcAft>
                <a:spcPts val="0"/>
              </a:spcAft>
              <a:buClr>
                <a:schemeClr val="dk1"/>
              </a:buClr>
              <a:buSzPts val="1100"/>
              <a:buNone/>
            </a:pPr>
            <a:r>
              <a:rPr lang="es-MX" sz="1200"/>
              <a:t>Falta de credibilidad.</a:t>
            </a:r>
            <a:endParaRPr sz="1200"/>
          </a:p>
          <a:p>
            <a:pPr indent="0" lvl="0" marL="228600" rtl="0" algn="l">
              <a:spcBef>
                <a:spcPts val="1000"/>
              </a:spcBef>
              <a:spcAft>
                <a:spcPts val="0"/>
              </a:spcAft>
              <a:buClr>
                <a:schemeClr val="dk1"/>
              </a:buClr>
              <a:buSzPts val="1100"/>
              <a:buNone/>
            </a:pPr>
            <a:r>
              <a:rPr lang="es-MX" sz="1200"/>
              <a:t>La RNIE no tiene puntos de conexión en todo el territorio nacional, sólo en las principales ciudades.</a:t>
            </a:r>
            <a:endParaRPr sz="1200"/>
          </a:p>
          <a:p>
            <a:pPr indent="0" lvl="0" marL="228600" rtl="0" algn="l">
              <a:spcBef>
                <a:spcPts val="1000"/>
              </a:spcBef>
              <a:spcAft>
                <a:spcPts val="0"/>
              </a:spcAft>
              <a:buClr>
                <a:schemeClr val="dk1"/>
              </a:buClr>
              <a:buSzPts val="1100"/>
              <a:buNone/>
            </a:pPr>
            <a:r>
              <a:rPr lang="es-MX" sz="1200"/>
              <a:t>Escasa diseminación de los representantes de CUDI ante sus instituciones.</a:t>
            </a:r>
            <a:endParaRPr sz="1200"/>
          </a:p>
          <a:p>
            <a:pPr indent="0" lvl="0" marL="228600" rtl="0" algn="l">
              <a:spcBef>
                <a:spcPts val="1000"/>
              </a:spcBef>
              <a:spcAft>
                <a:spcPts val="0"/>
              </a:spcAft>
              <a:buClr>
                <a:schemeClr val="dk1"/>
              </a:buClr>
              <a:buSzPts val="1100"/>
              <a:buNone/>
            </a:pPr>
            <a:r>
              <a:rPr lang="es-MX" sz="1200"/>
              <a:t>Recursos económicos nulos para el desarrollo de aplicaciones.</a:t>
            </a:r>
            <a:endParaRPr sz="1200"/>
          </a:p>
          <a:p>
            <a:pPr indent="0" lvl="0" marL="228600" rtl="0" algn="l">
              <a:spcBef>
                <a:spcPts val="1000"/>
              </a:spcBef>
              <a:spcAft>
                <a:spcPts val="0"/>
              </a:spcAft>
              <a:buClr>
                <a:schemeClr val="dk1"/>
              </a:buClr>
              <a:buSzPts val="1100"/>
              <a:buNone/>
            </a:pPr>
            <a:r>
              <a:rPr lang="es-MX" sz="1200"/>
              <a:t>Incapacidad de satisfacer la necesidad de los usuarios más demandantes.</a:t>
            </a:r>
            <a:endParaRPr sz="1200"/>
          </a:p>
          <a:p>
            <a:pPr indent="0" lvl="0" marL="228600" rtl="0" algn="l">
              <a:spcBef>
                <a:spcPts val="1000"/>
              </a:spcBef>
              <a:spcAft>
                <a:spcPts val="0"/>
              </a:spcAft>
              <a:buClr>
                <a:schemeClr val="dk1"/>
              </a:buClr>
              <a:buSzPts val="1100"/>
              <a:buNone/>
            </a:pPr>
            <a:r>
              <a:rPr lang="es-MX" sz="1200"/>
              <a:t>Carencias graves de infraestructura en la red, no posee infraestructura propia.</a:t>
            </a:r>
            <a:endParaRPr sz="1200"/>
          </a:p>
          <a:p>
            <a:pPr indent="0" lvl="0" marL="228600" rtl="0" algn="l">
              <a:spcBef>
                <a:spcPts val="1000"/>
              </a:spcBef>
              <a:spcAft>
                <a:spcPts val="0"/>
              </a:spcAft>
              <a:buClr>
                <a:schemeClr val="dk1"/>
              </a:buClr>
              <a:buSzPts val="1100"/>
              <a:buNone/>
            </a:pPr>
            <a:r>
              <a:rPr lang="es-MX" sz="1200"/>
              <a:t>No haber incrementado el ancho de banda  en los últimos 25 años.</a:t>
            </a:r>
            <a:endParaRPr sz="1200"/>
          </a:p>
          <a:p>
            <a:pPr indent="0" lvl="0" marL="228600" rtl="0" algn="l">
              <a:spcBef>
                <a:spcPts val="1000"/>
              </a:spcBef>
              <a:spcAft>
                <a:spcPts val="0"/>
              </a:spcAft>
              <a:buClr>
                <a:schemeClr val="dk1"/>
              </a:buClr>
              <a:buSzPts val="1100"/>
              <a:buNone/>
            </a:pPr>
            <a:r>
              <a:rPr lang="es-MX" sz="1200"/>
              <a:t>Falta de interacción con los clientes.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2bfd70895f5_0_8"/>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g2bfd70895f5_0_8"/>
          <p:cNvSpPr txBox="1"/>
          <p:nvPr>
            <p:ph idx="4294967295" type="title"/>
          </p:nvPr>
        </p:nvSpPr>
        <p:spPr>
          <a:xfrm>
            <a:off x="803950" y="0"/>
            <a:ext cx="10515600" cy="91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(FODA)</a:t>
            </a:r>
            <a:endParaRPr/>
          </a:p>
        </p:txBody>
      </p:sp>
      <p:sp>
        <p:nvSpPr>
          <p:cNvPr id="111" name="Google Shape;111;g2bfd70895f5_0_8"/>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g2bfd70895f5_0_8"/>
          <p:cNvSpPr txBox="1"/>
          <p:nvPr>
            <p:ph idx="4294967295" type="body"/>
          </p:nvPr>
        </p:nvSpPr>
        <p:spPr>
          <a:xfrm>
            <a:off x="0" y="1929375"/>
            <a:ext cx="12093000" cy="42519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es-MX" sz="1200"/>
              <a:t>Oportunidades</a:t>
            </a:r>
            <a:endParaRPr b="1" sz="1200"/>
          </a:p>
          <a:p>
            <a:pPr indent="0" lvl="0" marL="0" rtl="0" algn="l">
              <a:spcBef>
                <a:spcPts val="500"/>
              </a:spcBef>
              <a:spcAft>
                <a:spcPts val="0"/>
              </a:spcAft>
              <a:buClr>
                <a:schemeClr val="dk1"/>
              </a:buClr>
              <a:buSzPts val="1100"/>
              <a:buFont typeface="Arial"/>
              <a:buNone/>
            </a:pPr>
            <a:r>
              <a:rPr lang="es-MX" sz="1200"/>
              <a:t>Reanudación de la reunión anual de las comunidades para presentación de avances.</a:t>
            </a:r>
            <a:endParaRPr sz="1200"/>
          </a:p>
          <a:p>
            <a:pPr indent="0" lvl="0" marL="0" rtl="0" algn="l">
              <a:spcBef>
                <a:spcPts val="500"/>
              </a:spcBef>
              <a:spcAft>
                <a:spcPts val="0"/>
              </a:spcAft>
              <a:buClr>
                <a:schemeClr val="dk1"/>
              </a:buClr>
              <a:buSzPts val="1100"/>
              <a:buFont typeface="Arial"/>
              <a:buNone/>
            </a:pPr>
            <a:r>
              <a:rPr lang="es-MX" sz="1200"/>
              <a:t>Conectividad  como necesidad.</a:t>
            </a:r>
            <a:endParaRPr sz="1200"/>
          </a:p>
          <a:p>
            <a:pPr indent="0" lvl="0" marL="0" rtl="0" algn="l">
              <a:spcBef>
                <a:spcPts val="500"/>
              </a:spcBef>
              <a:spcAft>
                <a:spcPts val="0"/>
              </a:spcAft>
              <a:buClr>
                <a:schemeClr val="dk1"/>
              </a:buClr>
              <a:buSzPts val="1100"/>
              <a:buFont typeface="Arial"/>
              <a:buNone/>
            </a:pPr>
            <a:r>
              <a:rPr lang="es-MX" sz="1200"/>
              <a:t>Incrementar el ancho de banda en la Red.</a:t>
            </a:r>
            <a:endParaRPr sz="1200"/>
          </a:p>
          <a:p>
            <a:pPr indent="0" lvl="0" marL="0" rtl="0" algn="l">
              <a:spcBef>
                <a:spcPts val="500"/>
              </a:spcBef>
              <a:spcAft>
                <a:spcPts val="0"/>
              </a:spcAft>
              <a:buClr>
                <a:schemeClr val="dk1"/>
              </a:buClr>
              <a:buSzPts val="1100"/>
              <a:buFont typeface="Arial"/>
              <a:buNone/>
            </a:pPr>
            <a:r>
              <a:rPr lang="es-MX" sz="1200"/>
              <a:t>Generar infraestructura propia.</a:t>
            </a:r>
            <a:endParaRPr sz="1200"/>
          </a:p>
          <a:p>
            <a:pPr indent="0" lvl="0" marL="0" rtl="0" algn="l">
              <a:spcBef>
                <a:spcPts val="500"/>
              </a:spcBef>
              <a:spcAft>
                <a:spcPts val="0"/>
              </a:spcAft>
              <a:buClr>
                <a:schemeClr val="dk1"/>
              </a:buClr>
              <a:buSzPts val="1100"/>
              <a:buFont typeface="Arial"/>
              <a:buNone/>
            </a:pPr>
            <a:r>
              <a:rPr lang="es-MX" sz="1200"/>
              <a:t>Buscar convenios y fuentes de financiamiento.</a:t>
            </a:r>
            <a:endParaRPr sz="1200"/>
          </a:p>
          <a:p>
            <a:pPr indent="0" lvl="0" marL="0" rtl="0" algn="l">
              <a:spcBef>
                <a:spcPts val="500"/>
              </a:spcBef>
              <a:spcAft>
                <a:spcPts val="0"/>
              </a:spcAft>
              <a:buClr>
                <a:schemeClr val="dk1"/>
              </a:buClr>
              <a:buSzPts val="1100"/>
              <a:buFont typeface="Arial"/>
              <a:buNone/>
            </a:pPr>
            <a:r>
              <a:rPr lang="es-MX" sz="1200"/>
              <a:t>CUDI está obligado a desarrollar, implementar y consolidar aplicaciones que permitan incrementar el impacto de los servicios de la RNEI en las instituciones públicas y privadas.</a:t>
            </a:r>
            <a:endParaRPr sz="1200"/>
          </a:p>
          <a:p>
            <a:pPr indent="0" lvl="0" marL="0" rtl="0" algn="l">
              <a:spcBef>
                <a:spcPts val="500"/>
              </a:spcBef>
              <a:spcAft>
                <a:spcPts val="0"/>
              </a:spcAft>
              <a:buClr>
                <a:schemeClr val="dk1"/>
              </a:buClr>
              <a:buSzPts val="1100"/>
              <a:buFont typeface="Arial"/>
              <a:buNone/>
            </a:pPr>
            <a:r>
              <a:rPr lang="es-MX" sz="1200"/>
              <a:t>Generar alianzas y fungir como  promotor e integrador de las redes estatales para la educación, salud y gobierno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g2bfd70895f5_0_1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g2bfd70895f5_0_16"/>
          <p:cNvSpPr txBox="1"/>
          <p:nvPr>
            <p:ph idx="4294967295" type="title"/>
          </p:nvPr>
        </p:nvSpPr>
        <p:spPr>
          <a:xfrm>
            <a:off x="803950" y="0"/>
            <a:ext cx="10515600" cy="91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(FODA)</a:t>
            </a:r>
            <a:endParaRPr/>
          </a:p>
        </p:txBody>
      </p:sp>
      <p:sp>
        <p:nvSpPr>
          <p:cNvPr id="119" name="Google Shape;119;g2bfd70895f5_0_1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g2bfd70895f5_0_16"/>
          <p:cNvSpPr txBox="1"/>
          <p:nvPr>
            <p:ph idx="4294967295" type="body"/>
          </p:nvPr>
        </p:nvSpPr>
        <p:spPr>
          <a:xfrm>
            <a:off x="0" y="1929375"/>
            <a:ext cx="12093000" cy="42519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es-MX" sz="1200"/>
              <a:t>Amenazas</a:t>
            </a:r>
            <a:endParaRPr b="1" sz="1200"/>
          </a:p>
          <a:p>
            <a:pPr indent="0" lvl="0" marL="0" rtl="0" algn="l">
              <a:spcBef>
                <a:spcPts val="1000"/>
              </a:spcBef>
              <a:spcAft>
                <a:spcPts val="0"/>
              </a:spcAft>
              <a:buClr>
                <a:schemeClr val="dk1"/>
              </a:buClr>
              <a:buSzPts val="1100"/>
              <a:buFont typeface="Arial"/>
              <a:buNone/>
            </a:pPr>
            <a:r>
              <a:rPr lang="es-MX" sz="1200"/>
              <a:t>La diferencia entre el servicio de Internet comercial y la red avanzada es cada vez menor; para el segmento de instituciones pequeñas.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g2b8d79ef68e_1_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g2b8d79ef68e_1_0"/>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Fortalezas</a:t>
            </a:r>
            <a:endParaRPr/>
          </a:p>
        </p:txBody>
      </p:sp>
      <p:sp>
        <p:nvSpPr>
          <p:cNvPr id="127" name="Google Shape;127;g2b8d79ef68e_1_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g2b8d79ef68e_1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85000" lnSpcReduction="20000"/>
          </a:bodyPr>
          <a:lstStyle/>
          <a:p>
            <a:pPr indent="-222250" lvl="0" marL="228600" rtl="0" algn="just">
              <a:lnSpc>
                <a:spcPct val="115000"/>
              </a:lnSpc>
              <a:spcBef>
                <a:spcPts val="0"/>
              </a:spcBef>
              <a:spcAft>
                <a:spcPts val="0"/>
              </a:spcAft>
              <a:buSzPct val="100000"/>
              <a:buAutoNum type="arabicPeriod"/>
            </a:pPr>
            <a:r>
              <a:rPr lang="es-MX" sz="2000"/>
              <a:t>Convenios exclusivos a través de los cuáles se tiene acceso a las Redes Nacionales de Investigación y Educación (RNIE) asociadas, a nivel internacional y a beneficios de las Redes Regionales de Investigación y Educación (RRIE).</a:t>
            </a:r>
            <a:endParaRPr sz="2000"/>
          </a:p>
          <a:p>
            <a:pPr indent="-222250" lvl="0" marL="228600" rtl="0" algn="just">
              <a:lnSpc>
                <a:spcPct val="115000"/>
              </a:lnSpc>
              <a:spcBef>
                <a:spcPts val="0"/>
              </a:spcBef>
              <a:spcAft>
                <a:spcPts val="0"/>
              </a:spcAft>
              <a:buSzPct val="100000"/>
              <a:buAutoNum type="arabicPeriod"/>
            </a:pPr>
            <a:r>
              <a:rPr lang="es-MX" sz="2000"/>
              <a:t>Participación en Proyectos y Programas con organismos e instituciones nacionales e internacionales, a través de CUDI.</a:t>
            </a:r>
            <a:endParaRPr sz="1000">
              <a:latin typeface="Arial"/>
              <a:ea typeface="Arial"/>
              <a:cs typeface="Arial"/>
              <a:sym typeface="Arial"/>
            </a:endParaRPr>
          </a:p>
          <a:p>
            <a:pPr indent="-211455" lvl="0" marL="228600" rtl="0" algn="just">
              <a:lnSpc>
                <a:spcPct val="115000"/>
              </a:lnSpc>
              <a:spcBef>
                <a:spcPts val="0"/>
              </a:spcBef>
              <a:spcAft>
                <a:spcPts val="0"/>
              </a:spcAft>
              <a:buSzPct val="90000"/>
              <a:buAutoNum type="arabicPeriod"/>
            </a:pPr>
            <a:r>
              <a:rPr lang="es-MX" sz="2000"/>
              <a:t>Acceso a IXP´s  para su membresía.</a:t>
            </a:r>
            <a:endParaRPr sz="1000">
              <a:latin typeface="Arial"/>
              <a:ea typeface="Arial"/>
              <a:cs typeface="Arial"/>
              <a:sym typeface="Arial"/>
            </a:endParaRPr>
          </a:p>
          <a:p>
            <a:pPr indent="-211455" lvl="0" marL="228600" rtl="0" algn="just">
              <a:lnSpc>
                <a:spcPct val="115000"/>
              </a:lnSpc>
              <a:spcBef>
                <a:spcPts val="0"/>
              </a:spcBef>
              <a:spcAft>
                <a:spcPts val="0"/>
              </a:spcAft>
              <a:buSzPct val="90000"/>
              <a:buAutoNum type="arabicPeriod"/>
            </a:pPr>
            <a:r>
              <a:rPr lang="es-MX" sz="2000"/>
              <a:t>Acceso a los servicios desarrollados para soporte de los nuevos modelos educativos digitales.</a:t>
            </a:r>
            <a:endParaRPr sz="2000"/>
          </a:p>
          <a:p>
            <a:pPr indent="-211455" lvl="0" marL="228600" rtl="0" algn="just">
              <a:lnSpc>
                <a:spcPct val="115000"/>
              </a:lnSpc>
              <a:spcBef>
                <a:spcPts val="0"/>
              </a:spcBef>
              <a:spcAft>
                <a:spcPts val="0"/>
              </a:spcAft>
              <a:buSzPct val="90000"/>
              <a:buAutoNum type="arabicPeriod"/>
            </a:pPr>
            <a:r>
              <a:rPr lang="es-MX" sz="2000"/>
              <a:t>Participación en grupos de interés (comunidades y grupos técnicos) especial para el intercambio de información, conocimiento y buenas prácticas, organizados a través de sus Comités de Redes y Aplicaciones</a:t>
            </a:r>
            <a:r>
              <a:rPr lang="es-MX" sz="1000">
                <a:latin typeface="Arial"/>
                <a:ea typeface="Arial"/>
                <a:cs typeface="Arial"/>
                <a:sym typeface="Arial"/>
              </a:rPr>
              <a:t>.</a:t>
            </a:r>
            <a:endParaRPr sz="1000">
              <a:latin typeface="Arial"/>
              <a:ea typeface="Arial"/>
              <a:cs typeface="Arial"/>
              <a:sym typeface="Arial"/>
            </a:endParaRPr>
          </a:p>
          <a:p>
            <a:pPr indent="-211455" lvl="0" marL="228600" rtl="0" algn="just">
              <a:lnSpc>
                <a:spcPct val="115000"/>
              </a:lnSpc>
              <a:spcBef>
                <a:spcPts val="0"/>
              </a:spcBef>
              <a:spcAft>
                <a:spcPts val="0"/>
              </a:spcAft>
              <a:buSzPct val="90000"/>
              <a:buAutoNum type="arabicPeriod"/>
            </a:pPr>
            <a:r>
              <a:rPr lang="es-MX" sz="2000"/>
              <a:t>Participación en Eventos y Capacitaciones realizadas por las Redes Nacionales de Investigación y Educación (RNIE) a nivel nacional e internacional.</a:t>
            </a:r>
            <a:endParaRPr sz="2000"/>
          </a:p>
          <a:p>
            <a:pPr indent="-211455" lvl="0" marL="228600" rtl="0" algn="just">
              <a:lnSpc>
                <a:spcPct val="115000"/>
              </a:lnSpc>
              <a:spcBef>
                <a:spcPts val="0"/>
              </a:spcBef>
              <a:spcAft>
                <a:spcPts val="0"/>
              </a:spcAft>
              <a:buSzPct val="90000"/>
              <a:buAutoNum type="arabicPeriod"/>
            </a:pPr>
            <a:r>
              <a:rPr lang="es-MX" sz="2000"/>
              <a:t>Posibilidad de crear una red de contactos a nivel internacional de acuerdo a su especialidad e interés.</a:t>
            </a:r>
            <a:endParaRPr sz="2000"/>
          </a:p>
          <a:p>
            <a:pPr indent="-222250" lvl="0" marL="228600" rtl="0" algn="just">
              <a:lnSpc>
                <a:spcPct val="115000"/>
              </a:lnSpc>
              <a:spcBef>
                <a:spcPts val="0"/>
              </a:spcBef>
              <a:spcAft>
                <a:spcPts val="0"/>
              </a:spcAft>
              <a:buSzPct val="100000"/>
              <a:buAutoNum type="arabicPeriod"/>
            </a:pPr>
            <a:r>
              <a:rPr lang="es-MX" sz="2000"/>
              <a:t>Acceso a los descuentos especiales en servicios y cursos que oferte la Asociación individualmente o en convenio con otras organizaciones.</a:t>
            </a:r>
            <a:endParaRPr sz="2000"/>
          </a:p>
          <a:p>
            <a:pPr indent="0" lvl="0" marL="0" rtl="0" algn="just">
              <a:lnSpc>
                <a:spcPct val="115000"/>
              </a:lnSpc>
              <a:spcBef>
                <a:spcPts val="0"/>
              </a:spcBef>
              <a:spcAft>
                <a:spcPts val="0"/>
              </a:spcAft>
              <a:buNone/>
            </a:pPr>
            <a:r>
              <a:t/>
            </a:r>
            <a:endParaRPr sz="1000">
              <a:latin typeface="Arial"/>
              <a:ea typeface="Arial"/>
              <a:cs typeface="Arial"/>
              <a:sym typeface="Arial"/>
            </a:endParaRPr>
          </a:p>
          <a:p>
            <a:pPr indent="-101600" lvl="1" marL="685800" rtl="0" algn="l">
              <a:lnSpc>
                <a:spcPct val="90000"/>
              </a:lnSpc>
              <a:spcBef>
                <a:spcPts val="500"/>
              </a:spcBef>
              <a:spcAft>
                <a:spcPts val="0"/>
              </a:spcAft>
              <a:buClr>
                <a:schemeClr val="dk1"/>
              </a:buClr>
              <a:buSzPct val="71428"/>
              <a:buNone/>
            </a:pPr>
            <a:r>
              <a:t/>
            </a:r>
            <a:endParaRPr sz="28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g2b8d79ef68e_1_54"/>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g2b8d79ef68e_1_54"/>
          <p:cNvSpPr txBox="1"/>
          <p:nvPr>
            <p:ph type="title"/>
          </p:nvPr>
        </p:nvSpPr>
        <p:spPr>
          <a:xfrm>
            <a:off x="838200" y="365125"/>
            <a:ext cx="10684800" cy="91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5400"/>
              <a:t>Diagnóstico Inicial: 1. Convenios exclusivos</a:t>
            </a:r>
            <a:endParaRPr/>
          </a:p>
        </p:txBody>
      </p:sp>
      <p:sp>
        <p:nvSpPr>
          <p:cNvPr id="135" name="Google Shape;135;g2b8d79ef68e_1_5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g2b8d79ef68e_1_54"/>
          <p:cNvSpPr txBox="1"/>
          <p:nvPr>
            <p:ph idx="1" type="body"/>
          </p:nvPr>
        </p:nvSpPr>
        <p:spPr>
          <a:xfrm>
            <a:off x="669025" y="2178175"/>
            <a:ext cx="5024100" cy="42519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es-MX" sz="2000"/>
              <a:t>Acceso a las Redes Nacionales de Investigación y Educación (RNIE) asociadas, a nivel internacional, tales como Internet2, RNP, REUNA, CEDIA entre otras y a beneficios de las Redes Regionales de Investigación y Educación (RRIE) tales como RedCLARA, GÉANT entre otras.</a:t>
            </a:r>
            <a:endParaRPr sz="2000"/>
          </a:p>
          <a:p>
            <a:pPr indent="-101600" lvl="1" marL="685800" rtl="0" algn="l">
              <a:lnSpc>
                <a:spcPct val="90000"/>
              </a:lnSpc>
              <a:spcBef>
                <a:spcPts val="500"/>
              </a:spcBef>
              <a:spcAft>
                <a:spcPts val="0"/>
              </a:spcAft>
              <a:buClr>
                <a:schemeClr val="dk1"/>
              </a:buClr>
              <a:buSzPts val="2000"/>
              <a:buNone/>
            </a:pPr>
            <a:r>
              <a:t/>
            </a:r>
            <a:endParaRPr sz="2800"/>
          </a:p>
          <a:p>
            <a:pPr indent="-101600" lvl="1" marL="685800" rtl="0" algn="l">
              <a:lnSpc>
                <a:spcPct val="90000"/>
              </a:lnSpc>
              <a:spcBef>
                <a:spcPts val="500"/>
              </a:spcBef>
              <a:spcAft>
                <a:spcPts val="0"/>
              </a:spcAft>
              <a:buClr>
                <a:schemeClr val="dk1"/>
              </a:buClr>
              <a:buSzPts val="2000"/>
              <a:buNone/>
            </a:pPr>
            <a:r>
              <a:t/>
            </a:r>
            <a:endParaRPr sz="2000"/>
          </a:p>
        </p:txBody>
      </p:sp>
      <p:pic>
        <p:nvPicPr>
          <p:cNvPr id="137" name="Google Shape;137;g2b8d79ef68e_1_54"/>
          <p:cNvPicPr preferRelativeResize="0"/>
          <p:nvPr/>
        </p:nvPicPr>
        <p:blipFill rotWithShape="1">
          <a:blip r:embed="rId3">
            <a:alphaModFix/>
          </a:blip>
          <a:srcRect b="0" l="0" r="42353" t="22281"/>
          <a:stretch/>
        </p:blipFill>
        <p:spPr>
          <a:xfrm>
            <a:off x="5902600" y="1837750"/>
            <a:ext cx="6286400" cy="4693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b8d79ef68e_1_7"/>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g2b8d79ef68e_1_7"/>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44" name="Google Shape;144;g2b8d79ef68e_1_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g2b8d79ef68e_1_7"/>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rPr lang="es-MX" sz="3000"/>
              <a:t>Salud</a:t>
            </a:r>
            <a:endParaRPr sz="3000"/>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t/>
            </a:r>
            <a:endParaRPr/>
          </a:p>
          <a:p>
            <a:pPr indent="0" lvl="0" marL="228600" rtl="0" algn="l">
              <a:spcBef>
                <a:spcPts val="0"/>
              </a:spcBef>
              <a:spcAft>
                <a:spcPts val="0"/>
              </a:spcAft>
              <a:buNone/>
            </a:pPr>
            <a:r>
              <a:rPr lang="es-MX"/>
              <a:t>Objetivo: Expandir y fortalecer la cooperación científica  y educativa en salud en América Latina  mediante la implementación de actividades  de colaboración que apoyen el desarrollo de  una red de telemedicina regional basada en la  experiencia de la Red Universitaria de  Telemedicina (RUTE) de Brasil.</a:t>
            </a:r>
            <a:endParaRPr/>
          </a:p>
          <a:p>
            <a:pPr indent="0" lvl="0" marL="228600" rtl="0" algn="l">
              <a:spcBef>
                <a:spcPts val="0"/>
              </a:spcBef>
              <a:spcAft>
                <a:spcPts val="0"/>
              </a:spcAft>
              <a:buNone/>
            </a:pPr>
            <a:r>
              <a:t/>
            </a:r>
            <a:endParaRPr/>
          </a:p>
          <a:p>
            <a:pPr indent="0" lvl="0" marL="228600" rtl="0" algn="l">
              <a:lnSpc>
                <a:spcPct val="90000"/>
              </a:lnSpc>
              <a:spcBef>
                <a:spcPts val="0"/>
              </a:spcBef>
              <a:spcAft>
                <a:spcPts val="0"/>
              </a:spcAft>
              <a:buNone/>
            </a:pPr>
            <a:r>
              <a:t/>
            </a:r>
            <a:endParaRPr/>
          </a:p>
          <a:p>
            <a:pPr indent="-101600" lvl="1" marL="685800" rtl="0" algn="l">
              <a:lnSpc>
                <a:spcPct val="90000"/>
              </a:lnSpc>
              <a:spcBef>
                <a:spcPts val="500"/>
              </a:spcBef>
              <a:spcAft>
                <a:spcPts val="0"/>
              </a:spcAft>
              <a:buClr>
                <a:schemeClr val="dk1"/>
              </a:buClr>
              <a:buSzPts val="2000"/>
              <a:buNone/>
            </a:pPr>
            <a:r>
              <a:t/>
            </a:r>
            <a:endParaRPr sz="2000"/>
          </a:p>
          <a:p>
            <a:pPr indent="-101600" lvl="1" marL="685800" rtl="0" algn="l">
              <a:lnSpc>
                <a:spcPct val="90000"/>
              </a:lnSpc>
              <a:spcBef>
                <a:spcPts val="500"/>
              </a:spcBef>
              <a:spcAft>
                <a:spcPts val="0"/>
              </a:spcAft>
              <a:buClr>
                <a:schemeClr val="dk1"/>
              </a:buClr>
              <a:buSzPts val="2000"/>
              <a:buNone/>
            </a:pPr>
            <a:r>
              <a:t/>
            </a:r>
            <a:endParaRPr sz="2000"/>
          </a:p>
        </p:txBody>
      </p:sp>
      <p:pic>
        <p:nvPicPr>
          <p:cNvPr id="146" name="Google Shape;146;g2b8d79ef68e_1_7"/>
          <p:cNvPicPr preferRelativeResize="0"/>
          <p:nvPr/>
        </p:nvPicPr>
        <p:blipFill>
          <a:blip r:embed="rId3">
            <a:alphaModFix/>
          </a:blip>
          <a:stretch>
            <a:fillRect/>
          </a:stretch>
        </p:blipFill>
        <p:spPr>
          <a:xfrm>
            <a:off x="7760850" y="1811575"/>
            <a:ext cx="3161075" cy="122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g2bd58e7fa49_0_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g2bd58e7fa49_0_0"/>
          <p:cNvSpPr txBox="1"/>
          <p:nvPr>
            <p:ph type="title"/>
          </p:nvPr>
        </p:nvSpPr>
        <p:spPr>
          <a:xfrm>
            <a:off x="838200" y="365125"/>
            <a:ext cx="10515600" cy="91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es-MX" sz="5400"/>
              <a:t>Diagnóstico Inicial: 2. Proyectos</a:t>
            </a:r>
            <a:endParaRPr/>
          </a:p>
        </p:txBody>
      </p:sp>
      <p:sp>
        <p:nvSpPr>
          <p:cNvPr id="153" name="Google Shape;153;g2bd58e7fa49_0_0"/>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g2bd58e7fa49_0_0"/>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rmAutofit fontScale="77500" lnSpcReduction="20000"/>
          </a:bodyPr>
          <a:lstStyle/>
          <a:p>
            <a:pPr indent="0" lvl="0" marL="228600" rtl="0" algn="l">
              <a:lnSpc>
                <a:spcPct val="90000"/>
              </a:lnSpc>
              <a:spcBef>
                <a:spcPts val="0"/>
              </a:spcBef>
              <a:spcAft>
                <a:spcPts val="0"/>
              </a:spcAft>
              <a:buNone/>
            </a:pPr>
            <a:r>
              <a:rPr lang="es-MX" sz="3000"/>
              <a:t>BELLA II</a:t>
            </a:r>
            <a:endParaRPr sz="3000"/>
          </a:p>
          <a:p>
            <a:pPr indent="0" lvl="0" marL="228600" rtl="0" algn="l">
              <a:lnSpc>
                <a:spcPct val="90000"/>
              </a:lnSpc>
              <a:spcBef>
                <a:spcPts val="0"/>
              </a:spcBef>
              <a:spcAft>
                <a:spcPts val="0"/>
              </a:spcAft>
              <a:buNone/>
            </a:pPr>
            <a:r>
              <a:t/>
            </a:r>
            <a:endParaRPr sz="3000"/>
          </a:p>
          <a:p>
            <a:pPr indent="0" lvl="0" marL="228600" rtl="0" algn="l">
              <a:spcBef>
                <a:spcPts val="0"/>
              </a:spcBef>
              <a:spcAft>
                <a:spcPts val="0"/>
              </a:spcAft>
              <a:buClr>
                <a:schemeClr val="dk1"/>
              </a:buClr>
              <a:buSzPct val="36666"/>
              <a:buFont typeface="Arial"/>
              <a:buNone/>
            </a:pPr>
            <a:r>
              <a:rPr b="1" lang="es-MX" sz="3000"/>
              <a:t>Fondo</a:t>
            </a:r>
            <a:r>
              <a:rPr lang="es-MX" sz="3000"/>
              <a:t>: Unión Europea a través del Instrumento de Vecindad, Desarrollo y</a:t>
            </a:r>
            <a:endParaRPr sz="3000"/>
          </a:p>
          <a:p>
            <a:pPr indent="0" lvl="0" marL="228600" rtl="0" algn="l">
              <a:spcBef>
                <a:spcPts val="0"/>
              </a:spcBef>
              <a:spcAft>
                <a:spcPts val="0"/>
              </a:spcAft>
              <a:buClr>
                <a:schemeClr val="dk1"/>
              </a:buClr>
              <a:buSzPct val="36666"/>
              <a:buFont typeface="Arial"/>
              <a:buNone/>
            </a:pPr>
            <a:r>
              <a:rPr lang="es-MX" sz="3000"/>
              <a:t>Cooperación Internacional (NDICI), bajo el acuerdo número 438-964 con DG- INTPA.</a:t>
            </a:r>
            <a:endParaRPr sz="3000"/>
          </a:p>
          <a:p>
            <a:pPr indent="0" lvl="0" marL="228600" rtl="0" algn="l">
              <a:spcBef>
                <a:spcPts val="0"/>
              </a:spcBef>
              <a:spcAft>
                <a:spcPts val="0"/>
              </a:spcAft>
              <a:buClr>
                <a:schemeClr val="dk1"/>
              </a:buClr>
              <a:buSzPct val="36666"/>
              <a:buFont typeface="Arial"/>
              <a:buNone/>
            </a:pPr>
            <a:r>
              <a:rPr lang="es-MX" sz="3000"/>
              <a:t>BELLA II es una iniciativa regional que tiene como objetivo reducir la brecha digital y</a:t>
            </a:r>
            <a:endParaRPr sz="3000"/>
          </a:p>
          <a:p>
            <a:pPr indent="0" lvl="0" marL="228600" rtl="0" algn="l">
              <a:spcBef>
                <a:spcPts val="0"/>
              </a:spcBef>
              <a:spcAft>
                <a:spcPts val="0"/>
              </a:spcAft>
              <a:buClr>
                <a:schemeClr val="dk1"/>
              </a:buClr>
              <a:buSzPct val="36666"/>
              <a:buFont typeface="Arial"/>
              <a:buNone/>
            </a:pPr>
            <a:r>
              <a:rPr lang="es-MX" sz="3000"/>
              <a:t>apoyar el desarrollo de la infraestructura necesaria para consolidar y expandir un</a:t>
            </a:r>
            <a:endParaRPr sz="3000"/>
          </a:p>
          <a:p>
            <a:pPr indent="0" lvl="0" marL="228600" rtl="0" algn="l">
              <a:spcBef>
                <a:spcPts val="0"/>
              </a:spcBef>
              <a:spcAft>
                <a:spcPts val="0"/>
              </a:spcAft>
              <a:buClr>
                <a:schemeClr val="dk1"/>
              </a:buClr>
              <a:buSzPct val="36666"/>
              <a:buFont typeface="Arial"/>
              <a:buNone/>
            </a:pPr>
            <a:r>
              <a:rPr lang="es-MX" sz="3000"/>
              <a:t>ecosistema digital de ciencia, tecnología, educación e innovación. Busca fortalecer y</a:t>
            </a:r>
            <a:endParaRPr sz="3000"/>
          </a:p>
          <a:p>
            <a:pPr indent="0" lvl="0" marL="228600" rtl="0" algn="l">
              <a:spcBef>
                <a:spcPts val="0"/>
              </a:spcBef>
              <a:spcAft>
                <a:spcPts val="0"/>
              </a:spcAft>
              <a:buClr>
                <a:schemeClr val="dk1"/>
              </a:buClr>
              <a:buSzPct val="36666"/>
              <a:buFont typeface="Arial"/>
              <a:buNone/>
            </a:pPr>
            <a:r>
              <a:rPr lang="es-MX" sz="3000"/>
              <a:t>expandir el ecosistema digital de América Latina y el Caribe, habilitando las relaciones e intercambios entre empresas, centros de investigación, instituciones educativas y redes nacionales de investigación y educación, que se alineen con los objetivos estratégicos en educación, ciencia, tecnología e innovación de LAC y Europa.</a:t>
            </a:r>
            <a:endParaRPr sz="3000"/>
          </a:p>
          <a:p>
            <a:pPr indent="0" lvl="0" marL="228600" rtl="0" algn="l">
              <a:lnSpc>
                <a:spcPct val="90000"/>
              </a:lnSpc>
              <a:spcBef>
                <a:spcPts val="0"/>
              </a:spcBef>
              <a:spcAft>
                <a:spcPts val="0"/>
              </a:spcAft>
              <a:buNone/>
            </a:pPr>
            <a:r>
              <a:t/>
            </a:r>
            <a:endParaRPr sz="3000"/>
          </a:p>
          <a:p>
            <a:pPr indent="-101600" lvl="1" marL="685800" rtl="0" algn="l">
              <a:lnSpc>
                <a:spcPct val="90000"/>
              </a:lnSpc>
              <a:spcBef>
                <a:spcPts val="500"/>
              </a:spcBef>
              <a:spcAft>
                <a:spcPts val="0"/>
              </a:spcAft>
              <a:buClr>
                <a:schemeClr val="dk1"/>
              </a:buClr>
              <a:buSzPct val="100000"/>
              <a:buNone/>
            </a:pPr>
            <a:r>
              <a:t/>
            </a:r>
            <a:endParaRPr sz="2000"/>
          </a:p>
          <a:p>
            <a:pPr indent="-101600" lvl="1" marL="685800" rtl="0" algn="l">
              <a:lnSpc>
                <a:spcPct val="90000"/>
              </a:lnSpc>
              <a:spcBef>
                <a:spcPts val="500"/>
              </a:spcBef>
              <a:spcAft>
                <a:spcPts val="0"/>
              </a:spcAft>
              <a:buClr>
                <a:schemeClr val="dk1"/>
              </a:buClr>
              <a:buSzPct val="1000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2024-02-05T02:17:22Z</dcterms:created>
  <dc:creator>Benitez Guerrero Edgard Ivan</dc:creator>
</cp:coreProperties>
</file>