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5" r:id="rId2"/>
    <p:sldId id="259" r:id="rId3"/>
    <p:sldId id="260" r:id="rId4"/>
    <p:sldId id="264" r:id="rId5"/>
    <p:sldId id="262" r:id="rId6"/>
    <p:sldId id="263" r:id="rId7"/>
    <p:sldId id="261" r:id="rId8"/>
    <p:sldId id="268" r:id="rId9"/>
    <p:sldId id="266" r:id="rId10"/>
    <p:sldId id="258" r:id="rId11"/>
    <p:sldId id="269" r:id="rId12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DB8D19-D2A2-4C05-9D43-4FE377416DEC}" type="doc">
      <dgm:prSet loTypeId="urn:microsoft.com/office/officeart/2005/8/layout/radial3" loCatId="cycle" qsTypeId="urn:microsoft.com/office/officeart/2005/8/quickstyle/simple4" qsCatId="simple" csTypeId="urn:microsoft.com/office/officeart/2005/8/colors/accent4_5" csCatId="accent4" phldr="1"/>
      <dgm:spPr/>
      <dgm:t>
        <a:bodyPr/>
        <a:lstStyle/>
        <a:p>
          <a:endParaRPr lang="es-ES"/>
        </a:p>
      </dgm:t>
    </dgm:pt>
    <dgm:pt modelId="{477388C1-6988-42B9-8E2F-F5FFD086EF28}">
      <dgm:prSet phldrT="[Texto]"/>
      <dgm:spPr/>
      <dgm:t>
        <a:bodyPr/>
        <a:lstStyle/>
        <a:p>
          <a:endParaRPr lang="es-ES" dirty="0"/>
        </a:p>
      </dgm:t>
    </dgm:pt>
    <dgm:pt modelId="{F4538D91-FE56-49F2-BA74-DAA954CD63E2}" type="parTrans" cxnId="{AA4011BE-0F01-495D-B8F4-6CAC42B71E98}">
      <dgm:prSet/>
      <dgm:spPr/>
      <dgm:t>
        <a:bodyPr/>
        <a:lstStyle/>
        <a:p>
          <a:endParaRPr lang="es-ES"/>
        </a:p>
      </dgm:t>
    </dgm:pt>
    <dgm:pt modelId="{AA7AFC4F-4E25-4354-A4AB-C6386D930B79}" type="sibTrans" cxnId="{AA4011BE-0F01-495D-B8F4-6CAC42B71E98}">
      <dgm:prSet/>
      <dgm:spPr/>
      <dgm:t>
        <a:bodyPr/>
        <a:lstStyle/>
        <a:p>
          <a:endParaRPr lang="es-ES"/>
        </a:p>
      </dgm:t>
    </dgm:pt>
    <dgm:pt modelId="{399A3613-88D9-4569-B0B4-53EA8A29AEC5}">
      <dgm:prSet phldrT="[Texto]"/>
      <dgm:spPr/>
      <dgm:t>
        <a:bodyPr/>
        <a:lstStyle/>
        <a:p>
          <a:r>
            <a:rPr lang="es-ES" b="1" dirty="0" smtClean="0"/>
            <a:t>UNIVERSIDAD  AUTÓNOMA METOPOLITANA</a:t>
          </a:r>
        </a:p>
        <a:p>
          <a:r>
            <a:rPr lang="es-ES" b="1" dirty="0" smtClean="0"/>
            <a:t>XOCHIMILCO</a:t>
          </a:r>
        </a:p>
        <a:p>
          <a:r>
            <a:rPr lang="es-ES" b="0" dirty="0" smtClean="0"/>
            <a:t>M. en C. Marisa Osuna Fernández</a:t>
          </a:r>
        </a:p>
        <a:p>
          <a:r>
            <a:rPr lang="es-ES" b="0" dirty="0" smtClean="0"/>
            <a:t>Investigadora Líder</a:t>
          </a:r>
        </a:p>
        <a:p>
          <a:endParaRPr lang="es-ES" b="0" dirty="0"/>
        </a:p>
      </dgm:t>
    </dgm:pt>
    <dgm:pt modelId="{A5AC8BCB-B5D7-429C-8821-80B68D7AD0ED}" type="parTrans" cxnId="{305806D2-40D0-482D-ACDE-B8348675B6E4}">
      <dgm:prSet/>
      <dgm:spPr/>
      <dgm:t>
        <a:bodyPr/>
        <a:lstStyle/>
        <a:p>
          <a:endParaRPr lang="es-ES"/>
        </a:p>
      </dgm:t>
    </dgm:pt>
    <dgm:pt modelId="{8495DA8D-6856-4A19-8FA7-2892D3AB59D0}" type="sibTrans" cxnId="{305806D2-40D0-482D-ACDE-B8348675B6E4}">
      <dgm:prSet/>
      <dgm:spPr/>
      <dgm:t>
        <a:bodyPr/>
        <a:lstStyle/>
        <a:p>
          <a:endParaRPr lang="es-ES"/>
        </a:p>
      </dgm:t>
    </dgm:pt>
    <dgm:pt modelId="{07AFB1DE-6A74-47E1-802F-AF8D5928FF68}">
      <dgm:prSet/>
      <dgm:spPr/>
      <dgm:t>
        <a:bodyPr/>
        <a:lstStyle/>
        <a:p>
          <a:r>
            <a:rPr lang="es-ES" b="1" dirty="0" smtClean="0"/>
            <a:t>UNIVERSIDAD VERACRUZANA</a:t>
          </a:r>
        </a:p>
        <a:p>
          <a:r>
            <a:rPr lang="es-ES" b="0" dirty="0" smtClean="0"/>
            <a:t>Dra. </a:t>
          </a:r>
          <a:r>
            <a:rPr lang="es-ES" b="0" dirty="0" err="1" smtClean="0"/>
            <a:t>Yaqueline</a:t>
          </a:r>
          <a:r>
            <a:rPr lang="es-ES" b="0" dirty="0" smtClean="0"/>
            <a:t> </a:t>
          </a:r>
          <a:r>
            <a:rPr lang="es-ES" b="0" dirty="0" err="1" smtClean="0"/>
            <a:t>Gheno</a:t>
          </a:r>
          <a:r>
            <a:rPr lang="es-ES" b="0" dirty="0" smtClean="0"/>
            <a:t> Heredia</a:t>
          </a:r>
        </a:p>
        <a:p>
          <a:r>
            <a:rPr lang="es-ES" b="0" dirty="0" smtClean="0"/>
            <a:t>Investigadora Asociada</a:t>
          </a:r>
        </a:p>
        <a:p>
          <a:endParaRPr lang="es-ES" b="1" dirty="0"/>
        </a:p>
      </dgm:t>
    </dgm:pt>
    <dgm:pt modelId="{1FEA16D8-EDC5-4746-A5C7-18DD92BD0EE4}" type="parTrans" cxnId="{EA2EAEF0-0BD2-474A-BF8C-EB80127E90EA}">
      <dgm:prSet/>
      <dgm:spPr/>
      <dgm:t>
        <a:bodyPr/>
        <a:lstStyle/>
        <a:p>
          <a:endParaRPr lang="es-ES"/>
        </a:p>
      </dgm:t>
    </dgm:pt>
    <dgm:pt modelId="{835C6552-0BAA-4B52-8A84-DF832B76696F}" type="sibTrans" cxnId="{EA2EAEF0-0BD2-474A-BF8C-EB80127E90EA}">
      <dgm:prSet/>
      <dgm:spPr/>
      <dgm:t>
        <a:bodyPr/>
        <a:lstStyle/>
        <a:p>
          <a:endParaRPr lang="es-ES"/>
        </a:p>
      </dgm:t>
    </dgm:pt>
    <dgm:pt modelId="{CF01AEC4-C22E-4D6B-B8C1-257826436138}">
      <dgm:prSet/>
      <dgm:spPr/>
      <dgm:t>
        <a:bodyPr/>
        <a:lstStyle/>
        <a:p>
          <a:r>
            <a:rPr lang="es-ES" b="1" dirty="0" smtClean="0"/>
            <a:t>UNIVERSIDAD NACIONAL AUTÓNOMA DE MÉXICO</a:t>
          </a:r>
        </a:p>
        <a:p>
          <a:r>
            <a:rPr lang="es-ES" b="0" dirty="0" smtClean="0"/>
            <a:t>Dra. Reyna Osuna Fernández</a:t>
          </a:r>
        </a:p>
        <a:p>
          <a:r>
            <a:rPr lang="es-ES" b="0" dirty="0" smtClean="0"/>
            <a:t>Investigadora Principal</a:t>
          </a:r>
        </a:p>
        <a:p>
          <a:endParaRPr lang="es-ES" b="0" dirty="0"/>
        </a:p>
      </dgm:t>
    </dgm:pt>
    <dgm:pt modelId="{49CDFA8B-8E60-43A7-AA7F-7C3402AD67DC}" type="parTrans" cxnId="{B1B5E4E7-CF29-4372-A96F-1ED345DA4DA5}">
      <dgm:prSet/>
      <dgm:spPr/>
      <dgm:t>
        <a:bodyPr/>
        <a:lstStyle/>
        <a:p>
          <a:endParaRPr lang="es-ES"/>
        </a:p>
      </dgm:t>
    </dgm:pt>
    <dgm:pt modelId="{3838E1C2-9AE8-4FC9-9E0E-546C8DC42F3F}" type="sibTrans" cxnId="{B1B5E4E7-CF29-4372-A96F-1ED345DA4DA5}">
      <dgm:prSet/>
      <dgm:spPr/>
      <dgm:t>
        <a:bodyPr/>
        <a:lstStyle/>
        <a:p>
          <a:endParaRPr lang="es-ES"/>
        </a:p>
      </dgm:t>
    </dgm:pt>
    <dgm:pt modelId="{FE133C0B-DE8D-4315-8699-ECDFB42DC841}">
      <dgm:prSet phldrT="[Texto]"/>
      <dgm:spPr/>
      <dgm:t>
        <a:bodyPr/>
        <a:lstStyle/>
        <a:p>
          <a:r>
            <a:rPr lang="es-ES" b="1" dirty="0" smtClean="0"/>
            <a:t>UNIVERSIDAD AUTÓNOMA DEL ESTADO DE MÉXICO</a:t>
          </a:r>
        </a:p>
        <a:p>
          <a:r>
            <a:rPr lang="es-ES" b="0" dirty="0" smtClean="0"/>
            <a:t> Dr. Tonatiuh Romero Contreras </a:t>
          </a:r>
          <a:endParaRPr lang="es-ES" b="0" dirty="0"/>
        </a:p>
      </dgm:t>
    </dgm:pt>
    <dgm:pt modelId="{6E0FCCFE-A0C4-4C9A-A279-7B7618AC05DE}" type="sibTrans" cxnId="{3B207BF6-1243-4EB4-9E42-7DD992CF2DEB}">
      <dgm:prSet/>
      <dgm:spPr/>
      <dgm:t>
        <a:bodyPr/>
        <a:lstStyle/>
        <a:p>
          <a:endParaRPr lang="es-ES"/>
        </a:p>
      </dgm:t>
    </dgm:pt>
    <dgm:pt modelId="{E9C4E467-B9C0-4662-B9E3-F2CDEC755E69}" type="parTrans" cxnId="{3B207BF6-1243-4EB4-9E42-7DD992CF2DEB}">
      <dgm:prSet/>
      <dgm:spPr/>
      <dgm:t>
        <a:bodyPr/>
        <a:lstStyle/>
        <a:p>
          <a:endParaRPr lang="es-ES"/>
        </a:p>
      </dgm:t>
    </dgm:pt>
    <dgm:pt modelId="{454593C4-41DA-4C97-9199-4A2F2B6BFB1A}" type="pres">
      <dgm:prSet presAssocID="{31DB8D19-D2A2-4C05-9D43-4FE377416DE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F8D18A9-5856-4B97-96EE-EE08F1022264}" type="pres">
      <dgm:prSet presAssocID="{31DB8D19-D2A2-4C05-9D43-4FE377416DEC}" presName="radial" presStyleCnt="0">
        <dgm:presLayoutVars>
          <dgm:animLvl val="ctr"/>
        </dgm:presLayoutVars>
      </dgm:prSet>
      <dgm:spPr/>
    </dgm:pt>
    <dgm:pt modelId="{BE1956AE-E279-4098-8B00-9CFDF6AE13B1}" type="pres">
      <dgm:prSet presAssocID="{477388C1-6988-42B9-8E2F-F5FFD086EF28}" presName="centerShape" presStyleLbl="vennNode1" presStyleIdx="0" presStyleCnt="5" custScaleX="237552" custScaleY="234592" custLinFactNeighborX="-3915" custLinFactNeighborY="-2649"/>
      <dgm:spPr/>
      <dgm:t>
        <a:bodyPr/>
        <a:lstStyle/>
        <a:p>
          <a:endParaRPr lang="es-ES"/>
        </a:p>
      </dgm:t>
    </dgm:pt>
    <dgm:pt modelId="{373864B8-17C9-4665-9DF1-57F2B670D894}" type="pres">
      <dgm:prSet presAssocID="{399A3613-88D9-4569-B0B4-53EA8A29AEC5}" presName="node" presStyleLbl="vennNode1" presStyleIdx="1" presStyleCnt="5" custScaleX="191476" custScaleY="192383" custRadScaleRad="69986" custRadScaleInc="-450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AD9C24-5CA7-41BF-8445-745B4A901D40}" type="pres">
      <dgm:prSet presAssocID="{FE133C0B-DE8D-4315-8699-ECDFB42DC841}" presName="node" presStyleLbl="vennNode1" presStyleIdx="2" presStyleCnt="5" custScaleX="145557" custScaleY="143503" custRadScaleRad="49614" custRadScaleInc="731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006F03-BDA5-4393-8CCA-967FE5BB3518}" type="pres">
      <dgm:prSet presAssocID="{07AFB1DE-6A74-47E1-802F-AF8D5928FF68}" presName="node" presStyleLbl="vennNode1" presStyleIdx="3" presStyleCnt="5" custScaleX="132972" custScaleY="141734" custRadScaleRad="66673" custRadScaleInc="641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3FE6F0-88F3-4626-AE7E-F3598708B260}" type="pres">
      <dgm:prSet presAssocID="{CF01AEC4-C22E-4D6B-B8C1-257826436138}" presName="node" presStyleLbl="vennNode1" presStyleIdx="4" presStyleCnt="5" custScaleX="181370" custScaleY="179849" custRadScaleRad="63854" custRadScaleInc="1647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5E4FF54-C6CA-45EB-A01F-F5E25B9EFDDF}" type="presOf" srcId="{07AFB1DE-6A74-47E1-802F-AF8D5928FF68}" destId="{94006F03-BDA5-4393-8CCA-967FE5BB3518}" srcOrd="0" destOrd="0" presId="urn:microsoft.com/office/officeart/2005/8/layout/radial3"/>
    <dgm:cxn modelId="{AA4011BE-0F01-495D-B8F4-6CAC42B71E98}" srcId="{31DB8D19-D2A2-4C05-9D43-4FE377416DEC}" destId="{477388C1-6988-42B9-8E2F-F5FFD086EF28}" srcOrd="0" destOrd="0" parTransId="{F4538D91-FE56-49F2-BA74-DAA954CD63E2}" sibTransId="{AA7AFC4F-4E25-4354-A4AB-C6386D930B79}"/>
    <dgm:cxn modelId="{64E3480B-B98E-4F52-A584-F42036A1FD3E}" type="presOf" srcId="{CF01AEC4-C22E-4D6B-B8C1-257826436138}" destId="{F73FE6F0-88F3-4626-AE7E-F3598708B260}" srcOrd="0" destOrd="0" presId="urn:microsoft.com/office/officeart/2005/8/layout/radial3"/>
    <dgm:cxn modelId="{BA9723A5-BDFE-4645-9692-FE0C39167AB9}" type="presOf" srcId="{399A3613-88D9-4569-B0B4-53EA8A29AEC5}" destId="{373864B8-17C9-4665-9DF1-57F2B670D894}" srcOrd="0" destOrd="0" presId="urn:microsoft.com/office/officeart/2005/8/layout/radial3"/>
    <dgm:cxn modelId="{2CEDE48C-C214-48D1-B54D-7A4347F31D98}" type="presOf" srcId="{31DB8D19-D2A2-4C05-9D43-4FE377416DEC}" destId="{454593C4-41DA-4C97-9199-4A2F2B6BFB1A}" srcOrd="0" destOrd="0" presId="urn:microsoft.com/office/officeart/2005/8/layout/radial3"/>
    <dgm:cxn modelId="{C0085D9B-5762-4C66-B056-833068E84055}" type="presOf" srcId="{477388C1-6988-42B9-8E2F-F5FFD086EF28}" destId="{BE1956AE-E279-4098-8B00-9CFDF6AE13B1}" srcOrd="0" destOrd="0" presId="urn:microsoft.com/office/officeart/2005/8/layout/radial3"/>
    <dgm:cxn modelId="{B1B5E4E7-CF29-4372-A96F-1ED345DA4DA5}" srcId="{477388C1-6988-42B9-8E2F-F5FFD086EF28}" destId="{CF01AEC4-C22E-4D6B-B8C1-257826436138}" srcOrd="3" destOrd="0" parTransId="{49CDFA8B-8E60-43A7-AA7F-7C3402AD67DC}" sibTransId="{3838E1C2-9AE8-4FC9-9E0E-546C8DC42F3F}"/>
    <dgm:cxn modelId="{3B207BF6-1243-4EB4-9E42-7DD992CF2DEB}" srcId="{477388C1-6988-42B9-8E2F-F5FFD086EF28}" destId="{FE133C0B-DE8D-4315-8699-ECDFB42DC841}" srcOrd="1" destOrd="0" parTransId="{E9C4E467-B9C0-4662-B9E3-F2CDEC755E69}" sibTransId="{6E0FCCFE-A0C4-4C9A-A279-7B7618AC05DE}"/>
    <dgm:cxn modelId="{7B5A59EF-EE1F-4765-BFF2-A47C0EA12AE5}" type="presOf" srcId="{FE133C0B-DE8D-4315-8699-ECDFB42DC841}" destId="{3DAD9C24-5CA7-41BF-8445-745B4A901D40}" srcOrd="0" destOrd="0" presId="urn:microsoft.com/office/officeart/2005/8/layout/radial3"/>
    <dgm:cxn modelId="{305806D2-40D0-482D-ACDE-B8348675B6E4}" srcId="{477388C1-6988-42B9-8E2F-F5FFD086EF28}" destId="{399A3613-88D9-4569-B0B4-53EA8A29AEC5}" srcOrd="0" destOrd="0" parTransId="{A5AC8BCB-B5D7-429C-8821-80B68D7AD0ED}" sibTransId="{8495DA8D-6856-4A19-8FA7-2892D3AB59D0}"/>
    <dgm:cxn modelId="{EA2EAEF0-0BD2-474A-BF8C-EB80127E90EA}" srcId="{477388C1-6988-42B9-8E2F-F5FFD086EF28}" destId="{07AFB1DE-6A74-47E1-802F-AF8D5928FF68}" srcOrd="2" destOrd="0" parTransId="{1FEA16D8-EDC5-4746-A5C7-18DD92BD0EE4}" sibTransId="{835C6552-0BAA-4B52-8A84-DF832B76696F}"/>
    <dgm:cxn modelId="{0709D76A-61DC-4E69-A282-D0B3D4F81276}" type="presParOf" srcId="{454593C4-41DA-4C97-9199-4A2F2B6BFB1A}" destId="{DF8D18A9-5856-4B97-96EE-EE08F1022264}" srcOrd="0" destOrd="0" presId="urn:microsoft.com/office/officeart/2005/8/layout/radial3"/>
    <dgm:cxn modelId="{B41D4044-EAC6-4613-8FB9-93D72B4C8F4F}" type="presParOf" srcId="{DF8D18A9-5856-4B97-96EE-EE08F1022264}" destId="{BE1956AE-E279-4098-8B00-9CFDF6AE13B1}" srcOrd="0" destOrd="0" presId="urn:microsoft.com/office/officeart/2005/8/layout/radial3"/>
    <dgm:cxn modelId="{DCA1AE04-BAAE-4D20-955A-A1A346F2E603}" type="presParOf" srcId="{DF8D18A9-5856-4B97-96EE-EE08F1022264}" destId="{373864B8-17C9-4665-9DF1-57F2B670D894}" srcOrd="1" destOrd="0" presId="urn:microsoft.com/office/officeart/2005/8/layout/radial3"/>
    <dgm:cxn modelId="{4B7D8DD0-8A2A-4D9F-80DB-A2FFE1B0AB38}" type="presParOf" srcId="{DF8D18A9-5856-4B97-96EE-EE08F1022264}" destId="{3DAD9C24-5CA7-41BF-8445-745B4A901D40}" srcOrd="2" destOrd="0" presId="urn:microsoft.com/office/officeart/2005/8/layout/radial3"/>
    <dgm:cxn modelId="{C28647BA-704F-4F54-B942-BEE1CB334D15}" type="presParOf" srcId="{DF8D18A9-5856-4B97-96EE-EE08F1022264}" destId="{94006F03-BDA5-4393-8CCA-967FE5BB3518}" srcOrd="3" destOrd="0" presId="urn:microsoft.com/office/officeart/2005/8/layout/radial3"/>
    <dgm:cxn modelId="{017CD474-AD34-4A4B-8D11-3BB43F486582}" type="presParOf" srcId="{DF8D18A9-5856-4B97-96EE-EE08F1022264}" destId="{F73FE6F0-88F3-4626-AE7E-F3598708B260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1956AE-E279-4098-8B00-9CFDF6AE13B1}">
      <dsp:nvSpPr>
        <dsp:cNvPr id="0" name=""/>
        <dsp:cNvSpPr/>
      </dsp:nvSpPr>
      <dsp:spPr>
        <a:xfrm>
          <a:off x="576521" y="72026"/>
          <a:ext cx="5975783" cy="5901322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576521" y="72026"/>
        <a:ext cx="5975783" cy="5901322"/>
      </dsp:txXfrm>
    </dsp:sp>
    <dsp:sp modelId="{373864B8-17C9-4665-9DF1-57F2B670D894}">
      <dsp:nvSpPr>
        <dsp:cNvPr id="0" name=""/>
        <dsp:cNvSpPr/>
      </dsp:nvSpPr>
      <dsp:spPr>
        <a:xfrm>
          <a:off x="1472015" y="684073"/>
          <a:ext cx="2408355" cy="2419763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-168"/>
                <a:lumOff val="1084"/>
                <a:alphaOff val="7500"/>
                <a:tint val="92000"/>
                <a:satMod val="170000"/>
              </a:schemeClr>
            </a:gs>
            <a:gs pos="15000">
              <a:schemeClr val="accent4">
                <a:shade val="80000"/>
                <a:alpha val="50000"/>
                <a:hueOff val="0"/>
                <a:satOff val="-168"/>
                <a:lumOff val="1084"/>
                <a:alphaOff val="7500"/>
                <a:tint val="92000"/>
                <a:shade val="99000"/>
                <a:satMod val="170000"/>
              </a:schemeClr>
            </a:gs>
            <a:gs pos="62000">
              <a:schemeClr val="accent4">
                <a:shade val="80000"/>
                <a:alpha val="50000"/>
                <a:hueOff val="0"/>
                <a:satOff val="-168"/>
                <a:lumOff val="1084"/>
                <a:alphaOff val="7500"/>
                <a:tint val="96000"/>
                <a:shade val="80000"/>
                <a:satMod val="170000"/>
              </a:schemeClr>
            </a:gs>
            <a:gs pos="97000">
              <a:schemeClr val="accent4">
                <a:shade val="80000"/>
                <a:alpha val="50000"/>
                <a:hueOff val="0"/>
                <a:satOff val="-168"/>
                <a:lumOff val="1084"/>
                <a:alphaOff val="7500"/>
                <a:tint val="98000"/>
                <a:shade val="63000"/>
                <a:satMod val="170000"/>
              </a:schemeClr>
            </a:gs>
            <a:gs pos="100000">
              <a:schemeClr val="accent4">
                <a:shade val="80000"/>
                <a:alpha val="50000"/>
                <a:hueOff val="0"/>
                <a:satOff val="-168"/>
                <a:lumOff val="1084"/>
                <a:alphaOff val="750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UNIVERSIDAD  AUTÓNOMA METOPOLITANA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XOCHIMILCO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 smtClean="0"/>
            <a:t>M. en C. Marisa Osuna Fernández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 smtClean="0"/>
            <a:t>Investigadora Líder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0" kern="1200" dirty="0"/>
        </a:p>
      </dsp:txBody>
      <dsp:txXfrm>
        <a:off x="1472015" y="684073"/>
        <a:ext cx="2408355" cy="2419763"/>
      </dsp:txXfrm>
    </dsp:sp>
    <dsp:sp modelId="{3DAD9C24-5CA7-41BF-8445-745B4A901D40}">
      <dsp:nvSpPr>
        <dsp:cNvPr id="0" name=""/>
        <dsp:cNvSpPr/>
      </dsp:nvSpPr>
      <dsp:spPr>
        <a:xfrm>
          <a:off x="3312379" y="3312373"/>
          <a:ext cx="1830793" cy="1804958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-337"/>
                <a:lumOff val="2168"/>
                <a:alphaOff val="15000"/>
                <a:tint val="92000"/>
                <a:satMod val="170000"/>
              </a:schemeClr>
            </a:gs>
            <a:gs pos="15000">
              <a:schemeClr val="accent4">
                <a:shade val="80000"/>
                <a:alpha val="50000"/>
                <a:hueOff val="0"/>
                <a:satOff val="-337"/>
                <a:lumOff val="2168"/>
                <a:alphaOff val="15000"/>
                <a:tint val="92000"/>
                <a:shade val="99000"/>
                <a:satMod val="170000"/>
              </a:schemeClr>
            </a:gs>
            <a:gs pos="62000">
              <a:schemeClr val="accent4">
                <a:shade val="80000"/>
                <a:alpha val="50000"/>
                <a:hueOff val="0"/>
                <a:satOff val="-337"/>
                <a:lumOff val="2168"/>
                <a:alphaOff val="15000"/>
                <a:tint val="96000"/>
                <a:shade val="80000"/>
                <a:satMod val="170000"/>
              </a:schemeClr>
            </a:gs>
            <a:gs pos="97000">
              <a:schemeClr val="accent4">
                <a:shade val="80000"/>
                <a:alpha val="50000"/>
                <a:hueOff val="0"/>
                <a:satOff val="-337"/>
                <a:lumOff val="2168"/>
                <a:alphaOff val="15000"/>
                <a:tint val="98000"/>
                <a:shade val="63000"/>
                <a:satMod val="170000"/>
              </a:schemeClr>
            </a:gs>
            <a:gs pos="100000">
              <a:schemeClr val="accent4">
                <a:shade val="80000"/>
                <a:alpha val="50000"/>
                <a:hueOff val="0"/>
                <a:satOff val="-337"/>
                <a:lumOff val="2168"/>
                <a:alphaOff val="1500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UNIVERSIDAD AUTÓNOMA DEL ESTADO DE MÉXICO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 smtClean="0"/>
            <a:t> Dr. Tonatiuh Romero Contreras </a:t>
          </a:r>
          <a:endParaRPr lang="es-ES" sz="1100" b="0" kern="1200" dirty="0"/>
        </a:p>
      </dsp:txBody>
      <dsp:txXfrm>
        <a:off x="3312379" y="3312373"/>
        <a:ext cx="1830793" cy="1804958"/>
      </dsp:txXfrm>
    </dsp:sp>
    <dsp:sp modelId="{94006F03-BDA5-4393-8CCA-967FE5BB3518}">
      <dsp:nvSpPr>
        <dsp:cNvPr id="0" name=""/>
        <dsp:cNvSpPr/>
      </dsp:nvSpPr>
      <dsp:spPr>
        <a:xfrm>
          <a:off x="1584183" y="3096344"/>
          <a:ext cx="1672500" cy="178270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-505"/>
                <a:lumOff val="3252"/>
                <a:alphaOff val="22500"/>
                <a:tint val="92000"/>
                <a:satMod val="170000"/>
              </a:schemeClr>
            </a:gs>
            <a:gs pos="15000">
              <a:schemeClr val="accent4">
                <a:shade val="80000"/>
                <a:alpha val="50000"/>
                <a:hueOff val="0"/>
                <a:satOff val="-505"/>
                <a:lumOff val="3252"/>
                <a:alphaOff val="22500"/>
                <a:tint val="92000"/>
                <a:shade val="99000"/>
                <a:satMod val="170000"/>
              </a:schemeClr>
            </a:gs>
            <a:gs pos="62000">
              <a:schemeClr val="accent4">
                <a:shade val="80000"/>
                <a:alpha val="50000"/>
                <a:hueOff val="0"/>
                <a:satOff val="-505"/>
                <a:lumOff val="3252"/>
                <a:alphaOff val="22500"/>
                <a:tint val="96000"/>
                <a:shade val="80000"/>
                <a:satMod val="170000"/>
              </a:schemeClr>
            </a:gs>
            <a:gs pos="97000">
              <a:schemeClr val="accent4">
                <a:shade val="80000"/>
                <a:alpha val="50000"/>
                <a:hueOff val="0"/>
                <a:satOff val="-505"/>
                <a:lumOff val="3252"/>
                <a:alphaOff val="22500"/>
                <a:tint val="98000"/>
                <a:shade val="63000"/>
                <a:satMod val="170000"/>
              </a:schemeClr>
            </a:gs>
            <a:gs pos="100000">
              <a:schemeClr val="accent4">
                <a:shade val="80000"/>
                <a:alpha val="50000"/>
                <a:hueOff val="0"/>
                <a:satOff val="-505"/>
                <a:lumOff val="3252"/>
                <a:alphaOff val="2250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UNIVERSIDAD VERACRUZANA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 smtClean="0"/>
            <a:t>Dra. </a:t>
          </a:r>
          <a:r>
            <a:rPr lang="es-ES" sz="1100" b="0" kern="1200" dirty="0" err="1" smtClean="0"/>
            <a:t>Yaqueline</a:t>
          </a:r>
          <a:r>
            <a:rPr lang="es-ES" sz="1100" b="0" kern="1200" dirty="0" smtClean="0"/>
            <a:t> </a:t>
          </a:r>
          <a:r>
            <a:rPr lang="es-ES" sz="1100" b="0" kern="1200" dirty="0" err="1" smtClean="0"/>
            <a:t>Gheno</a:t>
          </a:r>
          <a:r>
            <a:rPr lang="es-ES" sz="1100" b="0" kern="1200" dirty="0" smtClean="0"/>
            <a:t> Heredia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 smtClean="0"/>
            <a:t>Investigadora Asociada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1" kern="1200" dirty="0"/>
        </a:p>
      </dsp:txBody>
      <dsp:txXfrm>
        <a:off x="1584183" y="3096344"/>
        <a:ext cx="1672500" cy="1782707"/>
      </dsp:txXfrm>
    </dsp:sp>
    <dsp:sp modelId="{F73FE6F0-88F3-4626-AE7E-F3598708B260}">
      <dsp:nvSpPr>
        <dsp:cNvPr id="0" name=""/>
        <dsp:cNvSpPr/>
      </dsp:nvSpPr>
      <dsp:spPr>
        <a:xfrm>
          <a:off x="3888429" y="1224145"/>
          <a:ext cx="2281243" cy="2262112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-674"/>
                <a:lumOff val="4336"/>
                <a:alphaOff val="30000"/>
                <a:tint val="92000"/>
                <a:satMod val="170000"/>
              </a:schemeClr>
            </a:gs>
            <a:gs pos="15000">
              <a:schemeClr val="accent4">
                <a:shade val="80000"/>
                <a:alpha val="50000"/>
                <a:hueOff val="0"/>
                <a:satOff val="-674"/>
                <a:lumOff val="4336"/>
                <a:alphaOff val="30000"/>
                <a:tint val="92000"/>
                <a:shade val="99000"/>
                <a:satMod val="170000"/>
              </a:schemeClr>
            </a:gs>
            <a:gs pos="62000">
              <a:schemeClr val="accent4">
                <a:shade val="80000"/>
                <a:alpha val="50000"/>
                <a:hueOff val="0"/>
                <a:satOff val="-674"/>
                <a:lumOff val="4336"/>
                <a:alphaOff val="30000"/>
                <a:tint val="96000"/>
                <a:shade val="80000"/>
                <a:satMod val="170000"/>
              </a:schemeClr>
            </a:gs>
            <a:gs pos="97000">
              <a:schemeClr val="accent4">
                <a:shade val="80000"/>
                <a:alpha val="50000"/>
                <a:hueOff val="0"/>
                <a:satOff val="-674"/>
                <a:lumOff val="4336"/>
                <a:alphaOff val="30000"/>
                <a:tint val="98000"/>
                <a:shade val="63000"/>
                <a:satMod val="170000"/>
              </a:schemeClr>
            </a:gs>
            <a:gs pos="100000">
              <a:schemeClr val="accent4">
                <a:shade val="80000"/>
                <a:alpha val="50000"/>
                <a:hueOff val="0"/>
                <a:satOff val="-674"/>
                <a:lumOff val="4336"/>
                <a:alphaOff val="3000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UNIVERSIDAD NACIONAL AUTÓNOMA DE MÉXICO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 smtClean="0"/>
            <a:t>Dra. Reyna Osuna Fernández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 smtClean="0"/>
            <a:t>Investigadora Principal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0" kern="1200" dirty="0"/>
        </a:p>
      </dsp:txBody>
      <dsp:txXfrm>
        <a:off x="3888429" y="1224145"/>
        <a:ext cx="2281243" cy="2262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054CAD-5B90-49FD-B5BE-D2B50C4276CB}" type="datetimeFigureOut">
              <a:rPr lang="es-MX"/>
              <a:pPr>
                <a:defRPr/>
              </a:pPr>
              <a:t>21/05/2011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4811A4-C934-455B-9000-966ACCF6A46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74800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0042B4-5EF5-4434-B579-DF5C24260933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0042B4-5EF5-4434-B579-DF5C24260933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0042B4-5EF5-4434-B579-DF5C24260933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0042B4-5EF5-4434-B579-DF5C24260933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0042B4-5EF5-4434-B579-DF5C24260933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F92C8E-9A36-45A9-94CB-692D326430F8}" type="slidenum">
              <a:rPr lang="es-MX" smtClean="0"/>
              <a:pPr/>
              <a:t>4</a:t>
            </a:fld>
            <a:endParaRPr lang="es-MX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0042B4-5EF5-4434-B579-DF5C24260933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0042B4-5EF5-4434-B579-DF5C24260933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0042B4-5EF5-4434-B579-DF5C24260933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0042B4-5EF5-4434-B579-DF5C24260933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0042B4-5EF5-4434-B579-DF5C24260933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8 Elipse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3759DC-0938-43A5-B4D6-3315441DD24D}" type="datetimeFigureOut">
              <a:rPr lang="es-MX"/>
              <a:pPr>
                <a:defRPr/>
              </a:pPr>
              <a:t>21/05/2011</a:t>
            </a:fld>
            <a:endParaRPr lang="es-MX"/>
          </a:p>
        </p:txBody>
      </p:sp>
      <p:sp>
        <p:nvSpPr>
          <p:cNvPr id="7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8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1E9A83-1BCE-46C1-87B2-093C85EA7E6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pic>
        <p:nvPicPr>
          <p:cNvPr id="9" name="Picture 6" descr="C:\Users\Marisa\Desktop\MARISA\UAM\Logos uam\Negro 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1825" y="6384925"/>
            <a:ext cx="531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1 CuadroTexto"/>
          <p:cNvSpPr txBox="1">
            <a:spLocks noChangeArrowheads="1"/>
          </p:cNvSpPr>
          <p:nvPr userDrawn="1"/>
        </p:nvSpPr>
        <p:spPr bwMode="auto">
          <a:xfrm>
            <a:off x="4324350" y="6303963"/>
            <a:ext cx="3960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MX" sz="1200">
                <a:latin typeface="Gill Sans MT" pitchFamily="34" charset="0"/>
              </a:rPr>
              <a:t>UNIVERSIDAD AUTÓNOMA METROPOLITANA</a:t>
            </a:r>
          </a:p>
          <a:p>
            <a:pPr algn="r"/>
            <a:r>
              <a:rPr lang="es-MX" sz="1200">
                <a:latin typeface="Gill Sans MT" pitchFamily="34" charset="0"/>
              </a:rPr>
              <a:t>UNIDAD XOCHIMILCO</a:t>
            </a:r>
          </a:p>
        </p:txBody>
      </p:sp>
      <p:pic>
        <p:nvPicPr>
          <p:cNvPr id="11" name="Picture 2" descr="http://www.ditae.uat.edu.mx/ver2010/images/stories/contenido/images/cudi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18002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fca.mxl.uabc.mx/fca/08/05/CONACY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6926" y="41997"/>
            <a:ext cx="1101610" cy="100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367B6-D196-424F-92D4-EA463065B943}" type="datetimeFigureOut">
              <a:rPr lang="es-MX"/>
              <a:pPr>
                <a:defRPr/>
              </a:pPr>
              <a:t>21/05/2011</a:t>
            </a:fld>
            <a:endParaRPr lang="es-MX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7A0AB-F752-4BD0-9FD3-2F27203474A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9F72-8EDD-4FEA-A144-A97BC9CA25BB}" type="datetimeFigureOut">
              <a:rPr lang="es-MX"/>
              <a:pPr>
                <a:defRPr/>
              </a:pPr>
              <a:t>21/05/2011</a:t>
            </a:fld>
            <a:endParaRPr lang="es-MX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DDEBF-539C-43E5-9B06-3A305FAEE85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A9EBA-902A-4268-AB6F-65CE1094BF2A}" type="datetimeFigureOut">
              <a:rPr lang="es-MX"/>
              <a:pPr>
                <a:defRPr/>
              </a:pPr>
              <a:t>21/05/2011</a:t>
            </a:fld>
            <a:endParaRPr lang="es-MX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1A3C2-A05D-4A87-AC29-E8AC7A80348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9 Rectángulo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8 Elipse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FD77EB-8976-4032-AF70-8610C76D9A35}" type="datetimeFigureOut">
              <a:rPr lang="es-MX"/>
              <a:pPr>
                <a:defRPr/>
              </a:pPr>
              <a:t>21/05/2011</a:t>
            </a:fld>
            <a:endParaRPr lang="es-MX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0B2611-141F-4DE7-A79F-97CA5F5CCD9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7C469-190F-4E46-97CC-891607696FCA}" type="datetimeFigureOut">
              <a:rPr lang="es-MX"/>
              <a:pPr>
                <a:defRPr/>
              </a:pPr>
              <a:t>21/05/2011</a:t>
            </a:fld>
            <a:endParaRPr lang="es-MX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DFDD8-2694-4288-AF10-395AF10075F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A7EE59-EFBD-4748-8E2D-7D75A7081237}" type="datetimeFigureOut">
              <a:rPr lang="es-MX"/>
              <a:pPr>
                <a:defRPr/>
              </a:pPr>
              <a:t>21/05/2011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64DCF7-4509-4A27-8349-F7C39F02840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12D81-6CC1-4D94-A182-A2BCE2D37AA6}" type="datetimeFigureOut">
              <a:rPr lang="es-MX"/>
              <a:pPr>
                <a:defRPr/>
              </a:pPr>
              <a:t>21/05/2011</a:t>
            </a:fld>
            <a:endParaRPr lang="es-MX"/>
          </a:p>
        </p:txBody>
      </p:sp>
      <p:sp>
        <p:nvSpPr>
          <p:cNvPr id="4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F1E6F-7DD1-4CAB-9372-8FC9A9071C8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5 Rectángulo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F56FF4-A074-4FFA-89A1-A912EC2645CF}" type="datetimeFigureOut">
              <a:rPr lang="es-MX"/>
              <a:pPr>
                <a:defRPr/>
              </a:pPr>
              <a:t>21/05/2011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25EFBC-FC05-4ACC-B53D-9A5DAB061A7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316387-3C46-4957-A48C-9EC73C608688}" type="datetimeFigureOut">
              <a:rPr lang="es-MX"/>
              <a:pPr>
                <a:defRPr/>
              </a:pPr>
              <a:t>21/05/2011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0E1135-869A-49EB-AFD5-37D0B326334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8 Proceso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Proceso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2E76CD-C4E5-4F97-9C90-87208FC74EE1}" type="datetimeFigureOut">
              <a:rPr lang="es-MX"/>
              <a:pPr>
                <a:defRPr/>
              </a:pPr>
              <a:t>21/05/2011</a:t>
            </a:fld>
            <a:endParaRPr lang="es-MX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AE5C3C-4EEF-4345-93FB-E45BE5CE11E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Elipse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11 Rectángulo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8 Marcador de texto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42F92AD-1EF2-49E0-B54C-65624417DF13}" type="datetimeFigureOut">
              <a:rPr lang="es-MX"/>
              <a:pPr>
                <a:defRPr/>
              </a:pPr>
              <a:t>21/05/2011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F4347E5A-87C1-4BD6-9786-18FEA520051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9" r:id="rId2"/>
    <p:sldLayoutId id="2147483685" r:id="rId3"/>
    <p:sldLayoutId id="2147483680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mosuna@correo.xoc.uam.mx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jpeg"/><Relationship Id="rId10" Type="http://schemas.microsoft.com/office/2007/relationships/diagramDrawing" Target="../diagrams/drawing1.xml"/><Relationship Id="rId4" Type="http://schemas.openxmlformats.org/officeDocument/2006/relationships/image" Target="../media/image3.gif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pn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4.jpeg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4" Type="http://schemas.openxmlformats.org/officeDocument/2006/relationships/image" Target="../media/image3.gif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73843" y="5232797"/>
            <a:ext cx="7921625" cy="1152128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dirty="0" smtClean="0"/>
              <a:t>M. en C. Aída Marisa Osuna Fernández (</a:t>
            </a:r>
            <a:r>
              <a:rPr lang="es-ES" dirty="0" smtClean="0">
                <a:hlinkClick r:id="rId3"/>
              </a:rPr>
              <a:t>amosuna@correo.xoc.uam.mx</a:t>
            </a:r>
            <a:r>
              <a:rPr lang="es-ES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MX" dirty="0"/>
          </a:p>
        </p:txBody>
      </p:sp>
      <p:pic>
        <p:nvPicPr>
          <p:cNvPr id="14341" name="Picture 6" descr="C:\Users\Marisa\Desktop\MARISA\UAM\Logos uam\Negro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1825" y="6384925"/>
            <a:ext cx="531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11 CuadroTexto"/>
          <p:cNvSpPr txBox="1">
            <a:spLocks noChangeArrowheads="1"/>
          </p:cNvSpPr>
          <p:nvPr/>
        </p:nvSpPr>
        <p:spPr bwMode="auto">
          <a:xfrm>
            <a:off x="4324350" y="6303963"/>
            <a:ext cx="3960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MX" sz="1200">
                <a:latin typeface="Gill Sans MT" pitchFamily="34" charset="0"/>
              </a:rPr>
              <a:t>UNIVERSIDAD AUTÓNOMA METROPOLITANA</a:t>
            </a:r>
          </a:p>
          <a:p>
            <a:pPr algn="r"/>
            <a:r>
              <a:rPr lang="es-MX" sz="1200">
                <a:latin typeface="Gill Sans MT" pitchFamily="34" charset="0"/>
              </a:rPr>
              <a:t>UNIDAD XOCHIMILCO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384981" y="1124744"/>
            <a:ext cx="7499350" cy="3744416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/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Red Académica de Biología Vegetal Propagación, conservación y uso de plantas medicinales en México</a:t>
            </a:r>
            <a:endParaRPr lang="es-E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www.ditae.uat.edu.mx/ver2010/images/stories/contenido/images/cud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18002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ca.mxl.uabc.mx/fca/08/05/CONACY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6926" y="41997"/>
            <a:ext cx="1101610" cy="100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64" y="4779861"/>
            <a:ext cx="1152144" cy="1572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8306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6" descr="C:\Users\Marisa\Desktop\MARISA\UAM\Logos uam\Negr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1825" y="6384925"/>
            <a:ext cx="531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11 CuadroTexto"/>
          <p:cNvSpPr txBox="1">
            <a:spLocks noChangeArrowheads="1"/>
          </p:cNvSpPr>
          <p:nvPr/>
        </p:nvSpPr>
        <p:spPr bwMode="auto">
          <a:xfrm>
            <a:off x="4324350" y="6303963"/>
            <a:ext cx="3960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MX" sz="1200">
                <a:latin typeface="Gill Sans MT" pitchFamily="34" charset="0"/>
              </a:rPr>
              <a:t>UNIVERSIDAD AUTÓNOMA METROPOLITANA</a:t>
            </a:r>
          </a:p>
          <a:p>
            <a:pPr algn="r"/>
            <a:r>
              <a:rPr lang="es-MX" sz="1200">
                <a:latin typeface="Gill Sans MT" pitchFamily="34" charset="0"/>
              </a:rPr>
              <a:t>UNIDAD XOCHIMILCO</a:t>
            </a:r>
          </a:p>
        </p:txBody>
      </p:sp>
      <p:pic>
        <p:nvPicPr>
          <p:cNvPr id="1026" name="Picture 2" descr="http://www.ditae.uat.edu.mx/ver2010/images/stories/contenido/images/cud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18002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ca.mxl.uabc.mx/fca/08/05/CONACY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6926" y="41997"/>
            <a:ext cx="1101610" cy="100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11840"/>
            <a:ext cx="6696744" cy="512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38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6" descr="C:\Users\Marisa\Desktop\MARISA\UAM\Logos uam\Negr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1825" y="6384925"/>
            <a:ext cx="531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11 CuadroTexto"/>
          <p:cNvSpPr txBox="1">
            <a:spLocks noChangeArrowheads="1"/>
          </p:cNvSpPr>
          <p:nvPr/>
        </p:nvSpPr>
        <p:spPr bwMode="auto">
          <a:xfrm>
            <a:off x="4324350" y="6303963"/>
            <a:ext cx="3960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MX" sz="1200">
                <a:latin typeface="Gill Sans MT" pitchFamily="34" charset="0"/>
              </a:rPr>
              <a:t>UNIVERSIDAD AUTÓNOMA METROPOLITANA</a:t>
            </a:r>
          </a:p>
          <a:p>
            <a:pPr algn="r"/>
            <a:r>
              <a:rPr lang="es-MX" sz="1200">
                <a:latin typeface="Gill Sans MT" pitchFamily="34" charset="0"/>
              </a:rPr>
              <a:t>UNIDAD XOCHIMILCO</a:t>
            </a:r>
          </a:p>
        </p:txBody>
      </p:sp>
      <p:pic>
        <p:nvPicPr>
          <p:cNvPr id="1026" name="Picture 2" descr="http://www.ditae.uat.edu.mx/ver2010/images/stories/contenido/images/cud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18002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ca.mxl.uabc.mx/fca/08/05/CONACY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6926" y="41997"/>
            <a:ext cx="1101610" cy="100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481274" y="2276872"/>
            <a:ext cx="497104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Gracias por su </a:t>
            </a:r>
          </a:p>
          <a:p>
            <a:pPr algn="ctr"/>
            <a:r>
              <a:rPr lang="es-E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Atención….</a:t>
            </a:r>
            <a:endParaRPr lang="es-E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9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6" descr="C:\Users\Marisa\Desktop\MARISA\UAM\Logos uam\Negr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1825" y="6384925"/>
            <a:ext cx="531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11 CuadroTexto"/>
          <p:cNvSpPr txBox="1">
            <a:spLocks noChangeArrowheads="1"/>
          </p:cNvSpPr>
          <p:nvPr/>
        </p:nvSpPr>
        <p:spPr bwMode="auto">
          <a:xfrm>
            <a:off x="4324350" y="6303963"/>
            <a:ext cx="3960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MX" sz="1200">
                <a:latin typeface="Gill Sans MT" pitchFamily="34" charset="0"/>
              </a:rPr>
              <a:t>UNIVERSIDAD AUTÓNOMA METROPOLITANA</a:t>
            </a:r>
          </a:p>
          <a:p>
            <a:pPr algn="r"/>
            <a:r>
              <a:rPr lang="es-MX" sz="1200">
                <a:latin typeface="Gill Sans MT" pitchFamily="34" charset="0"/>
              </a:rPr>
              <a:t>UNIDAD XOCHIMILCO</a:t>
            </a:r>
          </a:p>
        </p:txBody>
      </p:sp>
      <p:pic>
        <p:nvPicPr>
          <p:cNvPr id="1026" name="Picture 2" descr="http://www.ditae.uat.edu.mx/ver2010/images/stories/contenido/images/cud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18002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ca.mxl.uabc.mx/fca/08/05/CONACY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6926" y="41997"/>
            <a:ext cx="1101610" cy="100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1062349478"/>
              </p:ext>
            </p:extLst>
          </p:nvPr>
        </p:nvGraphicFramePr>
        <p:xfrm>
          <a:off x="1403648" y="332656"/>
          <a:ext cx="727280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6087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6" descr="C:\Users\Marisa\Desktop\MARISA\UAM\Logos uam\Negr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1825" y="6384925"/>
            <a:ext cx="531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11 CuadroTexto"/>
          <p:cNvSpPr txBox="1">
            <a:spLocks noChangeArrowheads="1"/>
          </p:cNvSpPr>
          <p:nvPr/>
        </p:nvSpPr>
        <p:spPr bwMode="auto">
          <a:xfrm>
            <a:off x="4324350" y="6303963"/>
            <a:ext cx="3960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MX" sz="1200">
                <a:latin typeface="Gill Sans MT" pitchFamily="34" charset="0"/>
              </a:rPr>
              <a:t>UNIVERSIDAD AUTÓNOMA METROPOLITANA</a:t>
            </a:r>
          </a:p>
          <a:p>
            <a:pPr algn="r"/>
            <a:r>
              <a:rPr lang="es-MX" sz="1200">
                <a:latin typeface="Gill Sans MT" pitchFamily="34" charset="0"/>
              </a:rPr>
              <a:t>UNIDAD XOCHIMILCO</a:t>
            </a:r>
          </a:p>
        </p:txBody>
      </p:sp>
      <p:pic>
        <p:nvPicPr>
          <p:cNvPr id="1026" name="Picture 2" descr="http://www.ditae.uat.edu.mx/ver2010/images/stories/contenido/images/cud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18002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ca.mxl.uabc.mx/fca/08/05/CONACY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6926" y="41997"/>
            <a:ext cx="1101610" cy="100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642638" y="1268760"/>
            <a:ext cx="67687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800" dirty="0">
                <a:latin typeface="Cooper Std Black" pitchFamily="18" charset="0"/>
              </a:rPr>
              <a:t>El objetivo general del proyecto es construir una red académica de investigación y docencia en las áreas de propagación y conservación de las plantas medicinales utilizadas por los mexicanos</a:t>
            </a:r>
          </a:p>
        </p:txBody>
      </p:sp>
    </p:spTree>
    <p:extLst>
      <p:ext uri="{BB962C8B-B14F-4D97-AF65-F5344CB8AC3E}">
        <p14:creationId xmlns:p14="http://schemas.microsoft.com/office/powerpoint/2010/main" xmlns="" val="26087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399032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charset="0"/>
              </a:rPr>
              <a:t>Uso de las plantas medicinales como recurso</a:t>
            </a:r>
            <a:endParaRPr lang="es-MX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Times New Roman" pitchFamily="18" charset="0"/>
              <a:cs typeface="Arial" charset="0"/>
            </a:endParaRPr>
          </a:p>
        </p:txBody>
      </p:sp>
      <p:sp>
        <p:nvSpPr>
          <p:cNvPr id="13315" name="4 Marcador de contenido"/>
          <p:cNvSpPr>
            <a:spLocks noGrp="1"/>
          </p:cNvSpPr>
          <p:nvPr>
            <p:ph idx="1"/>
          </p:nvPr>
        </p:nvSpPr>
        <p:spPr>
          <a:xfrm>
            <a:off x="914400" y="2132856"/>
            <a:ext cx="8229600" cy="414337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s-ES_tradnl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s-ES_tradnl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80% de la población mundial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s-ES_tradn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2/3 de la población en México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s-ES_tradnl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s-ES_tradnl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2,000 plantas para problemas básicos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s-ES_trad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s-ES_tradn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100 plantas diferentes por enfermedad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s-ES_tradnl" b="1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5 a 13 nombres comunes para una especie </a:t>
            </a:r>
            <a:endParaRPr lang="es-ES" b="1" dirty="0" smtClean="0">
              <a:solidFill>
                <a:srgbClr val="99CC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s-ES_tradnl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endParaRPr lang="es-MX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33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6" descr="C:\Users\Marisa\Desktop\MARISA\UAM\Logos uam\Negr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1825" y="6384925"/>
            <a:ext cx="531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11 CuadroTexto"/>
          <p:cNvSpPr txBox="1">
            <a:spLocks noChangeArrowheads="1"/>
          </p:cNvSpPr>
          <p:nvPr/>
        </p:nvSpPr>
        <p:spPr bwMode="auto">
          <a:xfrm>
            <a:off x="4324350" y="6303963"/>
            <a:ext cx="3960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MX" sz="1200">
                <a:latin typeface="Gill Sans MT" pitchFamily="34" charset="0"/>
              </a:rPr>
              <a:t>UNIVERSIDAD AUTÓNOMA METROPOLITANA</a:t>
            </a:r>
          </a:p>
          <a:p>
            <a:pPr algn="r"/>
            <a:r>
              <a:rPr lang="es-MX" sz="1200">
                <a:latin typeface="Gill Sans MT" pitchFamily="34" charset="0"/>
              </a:rPr>
              <a:t>UNIDAD XOCHIMILCO</a:t>
            </a:r>
          </a:p>
        </p:txBody>
      </p:sp>
      <p:pic>
        <p:nvPicPr>
          <p:cNvPr id="1026" name="Picture 2" descr="http://www.ditae.uat.edu.mx/ver2010/images/stories/contenido/images/cud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18002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ca.mxl.uabc.mx/fca/08/05/CONACY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6926" y="41997"/>
            <a:ext cx="1101610" cy="100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ezclas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6137" y="1556792"/>
            <a:ext cx="2700467" cy="3974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09275" y="446471"/>
            <a:ext cx="3857651" cy="156966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Font typeface="Wingdings" pitchFamily="2" charset="2"/>
              <a:buChar char="Ø"/>
            </a:pPr>
            <a:r>
              <a:rPr lang="es-MX" sz="2400" b="1" dirty="0">
                <a:solidFill>
                  <a:schemeClr val="accent4">
                    <a:lumMod val="75000"/>
                  </a:schemeClr>
                </a:solidFill>
              </a:rPr>
              <a:t>    Más del 90% de </a:t>
            </a:r>
            <a:r>
              <a:rPr lang="es-MX" sz="2400" b="1" dirty="0" smtClean="0">
                <a:solidFill>
                  <a:schemeClr val="accent4">
                    <a:lumMod val="75000"/>
                  </a:schemeClr>
                </a:solidFill>
              </a:rPr>
              <a:t>las especies </a:t>
            </a:r>
            <a:r>
              <a:rPr lang="es-MX" sz="2400" b="1" dirty="0">
                <a:solidFill>
                  <a:schemeClr val="accent4">
                    <a:lumMod val="75000"/>
                  </a:schemeClr>
                </a:solidFill>
              </a:rPr>
              <a:t>comercializadas son de recolección silvestre</a:t>
            </a:r>
            <a:endParaRPr lang="es-E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Picture 4" descr="nuevo-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24350" y="2286362"/>
            <a:ext cx="4246190" cy="2859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079683" y="5379210"/>
            <a:ext cx="4703955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MX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MX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MX" sz="2400" b="1" dirty="0">
                <a:solidFill>
                  <a:schemeClr val="accent4">
                    <a:lumMod val="50000"/>
                  </a:schemeClr>
                </a:solidFill>
              </a:rPr>
              <a:t>Amenazadas o en peligro de extinción</a:t>
            </a:r>
            <a:endParaRPr lang="es-E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79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6" descr="C:\Users\Marisa\Desktop\MARISA\UAM\Logos uam\Negr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1825" y="6384925"/>
            <a:ext cx="531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11 CuadroTexto"/>
          <p:cNvSpPr txBox="1">
            <a:spLocks noChangeArrowheads="1"/>
          </p:cNvSpPr>
          <p:nvPr/>
        </p:nvSpPr>
        <p:spPr bwMode="auto">
          <a:xfrm>
            <a:off x="4324350" y="6303963"/>
            <a:ext cx="3960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MX" sz="1200" dirty="0">
                <a:latin typeface="Gill Sans MT" pitchFamily="34" charset="0"/>
              </a:rPr>
              <a:t>UNIVERSIDAD AUTÓNOMA METROPOLITANA</a:t>
            </a:r>
          </a:p>
          <a:p>
            <a:pPr algn="r"/>
            <a:r>
              <a:rPr lang="es-MX" sz="1200" dirty="0">
                <a:latin typeface="Gill Sans MT" pitchFamily="34" charset="0"/>
              </a:rPr>
              <a:t>UNIDAD XOCHIMILCO</a:t>
            </a:r>
          </a:p>
        </p:txBody>
      </p:sp>
      <p:pic>
        <p:nvPicPr>
          <p:cNvPr id="1026" name="Picture 2" descr="http://www.ditae.uat.edu.mx/ver2010/images/stories/contenido/images/cud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18002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ca.mxl.uabc.mx/fca/08/05/CONACY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6926" y="41997"/>
            <a:ext cx="1101610" cy="100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489027" y="764704"/>
            <a:ext cx="5796136" cy="50405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jpmax</a:t>
            </a:r>
            <a:r>
              <a:rPr lang="es-MX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EN EL (CIBAC)</a:t>
            </a:r>
            <a:endParaRPr lang="es-MX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7" name="1 Grupo"/>
          <p:cNvGrpSpPr>
            <a:grpSpLocks/>
          </p:cNvGrpSpPr>
          <p:nvPr/>
        </p:nvGrpSpPr>
        <p:grpSpPr bwMode="auto">
          <a:xfrm>
            <a:off x="2549687" y="3706629"/>
            <a:ext cx="4723770" cy="2556592"/>
            <a:chOff x="328613" y="0"/>
            <a:chExt cx="8815387" cy="6858000"/>
          </a:xfrm>
        </p:grpSpPr>
        <p:pic>
          <p:nvPicPr>
            <p:cNvPr id="8" name="Picture 2" descr="CIBAC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3" y="0"/>
              <a:ext cx="88153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>
              <a:off x="1857375" y="1000125"/>
              <a:ext cx="3098800" cy="1038225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2000250" y="1071563"/>
              <a:ext cx="2203450" cy="571500"/>
            </a:xfrm>
            <a:prstGeom prst="rect">
              <a:avLst/>
            </a:prstGeom>
            <a:solidFill>
              <a:srgbClr val="F0E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es-ES" sz="700" b="1">
                  <a:solidFill>
                    <a:srgbClr val="FF0000"/>
                  </a:solidFill>
                  <a:latin typeface="Calibri" pitchFamily="34" charset="0"/>
                </a:rPr>
                <a:t>PROYECTO  JARDÍN DE PLANTAS MEDICINALES Y AROMÁTICAS</a:t>
              </a:r>
              <a:endParaRPr lang="es-MX"/>
            </a:p>
          </p:txBody>
        </p:sp>
        <p:cxnSp>
          <p:nvCxnSpPr>
            <p:cNvPr id="11" name="10 Conector recto"/>
            <p:cNvCxnSpPr/>
            <p:nvPr/>
          </p:nvCxnSpPr>
          <p:spPr>
            <a:xfrm rot="5400000" flipH="1" flipV="1">
              <a:off x="1286520" y="3144076"/>
              <a:ext cx="4572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5400000" flipH="1" flipV="1">
              <a:off x="1713757" y="3144076"/>
              <a:ext cx="4572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3572521" y="858075"/>
              <a:ext cx="42723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 de flecha"/>
            <p:cNvCxnSpPr/>
            <p:nvPr/>
          </p:nvCxnSpPr>
          <p:spPr>
            <a:xfrm rot="10800000">
              <a:off x="3214880" y="572050"/>
              <a:ext cx="357641" cy="2860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14 CuadroTexto"/>
            <p:cNvSpPr txBox="1"/>
            <p:nvPr/>
          </p:nvSpPr>
          <p:spPr>
            <a:xfrm>
              <a:off x="2379587" y="429037"/>
              <a:ext cx="933734" cy="3839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MX" sz="1200" dirty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</a:rPr>
                <a:t>Mirador</a:t>
              </a:r>
            </a:p>
          </p:txBody>
        </p:sp>
        <p:sp>
          <p:nvSpPr>
            <p:cNvPr id="16" name="15 Elipse"/>
            <p:cNvSpPr/>
            <p:nvPr/>
          </p:nvSpPr>
          <p:spPr>
            <a:xfrm>
              <a:off x="4500456" y="2356406"/>
              <a:ext cx="1500162" cy="13575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5001155" y="3144075"/>
              <a:ext cx="570293" cy="2442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MX" sz="1000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  <a:t>Solar</a:t>
              </a: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4571985" y="4428987"/>
              <a:ext cx="214584" cy="42903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/>
            </a:p>
          </p:txBody>
        </p:sp>
        <p:sp>
          <p:nvSpPr>
            <p:cNvPr id="19" name="15 CuadroTexto"/>
            <p:cNvSpPr txBox="1">
              <a:spLocks noChangeArrowheads="1"/>
            </p:cNvSpPr>
            <p:nvPr/>
          </p:nvSpPr>
          <p:spPr bwMode="auto">
            <a:xfrm>
              <a:off x="4357688" y="4214813"/>
              <a:ext cx="92868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MX" sz="800" dirty="0">
                  <a:solidFill>
                    <a:srgbClr val="FF0000"/>
                  </a:solidFill>
                  <a:latin typeface="Calibri" pitchFamily="34" charset="0"/>
                </a:rPr>
                <a:t>CASA DE SOMBRA</a:t>
              </a:r>
            </a:p>
          </p:txBody>
        </p:sp>
      </p:grpSp>
      <p:pic>
        <p:nvPicPr>
          <p:cNvPr id="20" name="Picture 2" descr="E:\marisa\UAM\Acuerdo Rector 09\Niños en palap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440" y="1274242"/>
            <a:ext cx="3243182" cy="24323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E:\marisa\UAM\Acuerdo Rector 09\Fotos\garz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4998" y="1237253"/>
            <a:ext cx="3292502" cy="2469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87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6" descr="C:\Users\Marisa\Desktop\MARISA\UAM\Logos uam\Negr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1825" y="6384925"/>
            <a:ext cx="531813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2" name="11 CuadroTexto"/>
          <p:cNvSpPr txBox="1">
            <a:spLocks noChangeArrowheads="1"/>
          </p:cNvSpPr>
          <p:nvPr/>
        </p:nvSpPr>
        <p:spPr bwMode="auto">
          <a:xfrm>
            <a:off x="4324350" y="6303963"/>
            <a:ext cx="3960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MX" sz="1200">
                <a:latin typeface="Gill Sans MT" pitchFamily="34" charset="0"/>
              </a:rPr>
              <a:t>UNIVERSIDAD AUTÓNOMA METROPOLITANA</a:t>
            </a:r>
          </a:p>
          <a:p>
            <a:pPr algn="r"/>
            <a:r>
              <a:rPr lang="es-MX" sz="1200">
                <a:latin typeface="Gill Sans MT" pitchFamily="34" charset="0"/>
              </a:rPr>
              <a:t>UNIDAD XOCHIMILCO</a:t>
            </a:r>
          </a:p>
        </p:txBody>
      </p:sp>
      <p:pic>
        <p:nvPicPr>
          <p:cNvPr id="1026" name="Picture 2" descr="http://www.ditae.uat.edu.mx/ver2010/images/stories/contenido/images/cud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18002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ca.mxl.uabc.mx/fca/08/05/CONACY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6926" y="41997"/>
            <a:ext cx="1101610" cy="100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:\Fotos cámara\HPIM12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2108" y="566682"/>
            <a:ext cx="3520132" cy="2640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Fotos cámara\HPIM126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36690" y="3231651"/>
            <a:ext cx="2453656" cy="1840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:\Fotos cámara\HPIM126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49860" y="3963108"/>
            <a:ext cx="2544674" cy="1908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Fotos cámara\HPIM126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11119" y="3230978"/>
            <a:ext cx="2448272" cy="1836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87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6" descr="C:\Users\Marisa\Desktop\MARISA\UAM\Logos uam\Negr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1825" y="6384925"/>
            <a:ext cx="531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11 CuadroTexto"/>
          <p:cNvSpPr txBox="1">
            <a:spLocks noChangeArrowheads="1"/>
          </p:cNvSpPr>
          <p:nvPr/>
        </p:nvSpPr>
        <p:spPr bwMode="auto">
          <a:xfrm>
            <a:off x="4324350" y="6303963"/>
            <a:ext cx="3960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MX" sz="1200">
                <a:latin typeface="Gill Sans MT" pitchFamily="34" charset="0"/>
              </a:rPr>
              <a:t>UNIVERSIDAD AUTÓNOMA METROPOLITANA</a:t>
            </a:r>
          </a:p>
          <a:p>
            <a:pPr algn="r"/>
            <a:r>
              <a:rPr lang="es-MX" sz="1200">
                <a:latin typeface="Gill Sans MT" pitchFamily="34" charset="0"/>
              </a:rPr>
              <a:t>UNIDAD XOCHIMILCO</a:t>
            </a:r>
          </a:p>
        </p:txBody>
      </p:sp>
      <p:pic>
        <p:nvPicPr>
          <p:cNvPr id="1026" name="Picture 2" descr="http://www.ditae.uat.edu.mx/ver2010/images/stories/contenido/images/cud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18002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ca.mxl.uabc.mx/fca/08/05/CONACY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6926" y="41997"/>
            <a:ext cx="1101610" cy="100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1385863" y="1194898"/>
            <a:ext cx="6865962" cy="5115341"/>
            <a:chOff x="357158" y="428604"/>
            <a:chExt cx="8286808" cy="6110523"/>
          </a:xfr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grpSpPr>
        <p:grpSp>
          <p:nvGrpSpPr>
            <p:cNvPr id="10" name="9 Grupo"/>
            <p:cNvGrpSpPr/>
            <p:nvPr/>
          </p:nvGrpSpPr>
          <p:grpSpPr>
            <a:xfrm>
              <a:off x="5000628" y="428604"/>
              <a:ext cx="3643338" cy="5655744"/>
              <a:chOff x="5000628" y="428604"/>
              <a:chExt cx="3643338" cy="5655744"/>
            </a:xfrm>
            <a:grpFill/>
          </p:grpSpPr>
          <p:grpSp>
            <p:nvGrpSpPr>
              <p:cNvPr id="18" name="17 Grupo"/>
              <p:cNvGrpSpPr/>
              <p:nvPr/>
            </p:nvGrpSpPr>
            <p:grpSpPr>
              <a:xfrm>
                <a:off x="5357818" y="1857364"/>
                <a:ext cx="2928958" cy="3225812"/>
                <a:chOff x="1142976" y="357166"/>
                <a:chExt cx="4286280" cy="4297382"/>
              </a:xfrm>
              <a:grpFill/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grpSpPr>
            <p:pic>
              <p:nvPicPr>
                <p:cNvPr id="21" name="Picture 8" descr="acalxochitl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169988" y="360363"/>
                  <a:ext cx="1439862" cy="143033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2" name="Picture 5" descr="C:\Documents and Settings\Brujita\Mis documentos\lotería\fotos\cacao frente.jpg"/>
                <p:cNvPicPr>
                  <a:picLocks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571736" y="357166"/>
                  <a:ext cx="1514457" cy="142876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6" descr="C:\Documents and Settings\Brujita\Mis documentos\lotería\fotos\cazahuate frente.jpg"/>
                <p:cNvPicPr>
                  <a:picLocks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071934" y="357166"/>
                  <a:ext cx="1357322" cy="142876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5" descr="C:\Documents and Settings\Brujita\Mis documentos\lotería\fotos\colorínfrente.jpg"/>
                <p:cNvPicPr>
                  <a:picLocks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1142976" y="1785926"/>
                  <a:ext cx="1428760" cy="142876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5" descr="C:\Documents and Settings\Brujita\Mis documentos\lotería\fotos\flordemanitafrente+.jp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2571736" y="1785926"/>
                  <a:ext cx="1500198" cy="141081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6" descr="C:\Documents and Settings\Brujita\Mis documentos\lotería\fotos\flordemayofrente.jpg"/>
                <p:cNvPicPr>
                  <a:picLocks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4071934" y="1785926"/>
                  <a:ext cx="1357322" cy="143986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7" descr="C:\Documents and Settings\Brujita\Mis documentos\lotería\fotos\flordeltigrfrente.jpg"/>
                <p:cNvPicPr>
                  <a:picLocks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1142976" y="3214686"/>
                  <a:ext cx="1439862" cy="143986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8" descr="C:\Documents and Settings\Brujita\Mis documentos\lotería\fotos\gallitofrente.jpg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2571736" y="3143248"/>
                  <a:ext cx="1500198" cy="150019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4" descr="C:\Documents and Settings\Brujita\Mis documentos\lotería\fotos\tenchofrente.jpg"/>
                <p:cNvPicPr>
                  <a:picLocks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071934" y="3214686"/>
                  <a:ext cx="1357322" cy="143986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9" name="18 CuadroTexto"/>
              <p:cNvSpPr txBox="1"/>
              <p:nvPr/>
            </p:nvSpPr>
            <p:spPr>
              <a:xfrm>
                <a:off x="5000628" y="428604"/>
                <a:ext cx="3643338" cy="113972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ES" sz="14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Sexto Simposio sobre Manejo de Recursos Naturales y Etnobotánica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ES" sz="14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UAM-X, UNAM, UV, CIRA-UAEM</a:t>
                </a:r>
                <a:endParaRPr lang="es-ES" sz="14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19 CuadroTexto"/>
              <p:cNvSpPr txBox="1"/>
              <p:nvPr/>
            </p:nvSpPr>
            <p:spPr>
              <a:xfrm>
                <a:off x="5429256" y="5715016"/>
                <a:ext cx="2928958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ES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15 de marzo de 2011</a:t>
                </a:r>
                <a:endParaRPr lang="es-ES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10 Grupo"/>
            <p:cNvGrpSpPr/>
            <p:nvPr/>
          </p:nvGrpSpPr>
          <p:grpSpPr>
            <a:xfrm>
              <a:off x="357158" y="428604"/>
              <a:ext cx="3857652" cy="6110523"/>
              <a:chOff x="357158" y="428604"/>
              <a:chExt cx="3857652" cy="6110523"/>
            </a:xfrm>
            <a:grpFill/>
          </p:grpSpPr>
          <p:grpSp>
            <p:nvGrpSpPr>
              <p:cNvPr id="12" name="11 Grupo"/>
              <p:cNvGrpSpPr/>
              <p:nvPr/>
            </p:nvGrpSpPr>
            <p:grpSpPr>
              <a:xfrm>
                <a:off x="357158" y="428604"/>
                <a:ext cx="3789766" cy="757649"/>
                <a:chOff x="5072066" y="5500702"/>
                <a:chExt cx="3789766" cy="757649"/>
              </a:xfrm>
              <a:grpFill/>
            </p:grpSpPr>
            <p:pic>
              <p:nvPicPr>
                <p:cNvPr id="14" name="Picture 3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072066" y="5572140"/>
                  <a:ext cx="1084953" cy="5238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" name="Picture 6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7143768" y="5500702"/>
                  <a:ext cx="714380" cy="71438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" name="Picture 7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8072462" y="5500702"/>
                  <a:ext cx="789370" cy="71438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7" name="Picture 8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6282784" y="5500702"/>
                  <a:ext cx="718108" cy="75764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13" name="12 CuadroTexto"/>
              <p:cNvSpPr txBox="1"/>
              <p:nvPr/>
            </p:nvSpPr>
            <p:spPr>
              <a:xfrm>
                <a:off x="357158" y="1428736"/>
                <a:ext cx="3857652" cy="511039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ES" sz="16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Directorio</a:t>
                </a:r>
                <a:endParaRPr lang="es-ES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ES" sz="16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Dr. Salvador Vega y León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ES" sz="16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Rector de la Unidad Xochimilco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ES" sz="16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Dr. José Narro Robles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ES" sz="16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Rector Universidad Nacional Autónoma de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ES" sz="16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México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" sz="16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ES" sz="16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Dr. Raúl Arias </a:t>
                </a:r>
                <a:r>
                  <a:rPr lang="es-ES" sz="1600" b="1" dirty="0" err="1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Lovillo</a:t>
                </a:r>
                <a:endParaRPr lang="es-ES" sz="16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ES" sz="16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Rector de la Universidad Veracruzana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ES" sz="16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Dr. Eduardo </a:t>
                </a:r>
                <a:r>
                  <a:rPr lang="es-ES" sz="1600" b="1" dirty="0" err="1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Gasca</a:t>
                </a:r>
                <a:r>
                  <a:rPr lang="es-ES" sz="16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 Pliego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ES" sz="16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Rector Universidad Autónoma del Estado de México</a:t>
                </a:r>
                <a:endParaRPr lang="es-ES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085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6" descr="C:\Users\Marisa\Desktop\MARISA\UAM\Logos uam\Negr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1825" y="6384925"/>
            <a:ext cx="531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11 CuadroTexto"/>
          <p:cNvSpPr txBox="1">
            <a:spLocks noChangeArrowheads="1"/>
          </p:cNvSpPr>
          <p:nvPr/>
        </p:nvSpPr>
        <p:spPr bwMode="auto">
          <a:xfrm>
            <a:off x="4324350" y="6303963"/>
            <a:ext cx="3960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MX" sz="1200" dirty="0">
                <a:latin typeface="Gill Sans MT" pitchFamily="34" charset="0"/>
              </a:rPr>
              <a:t>UNIVERSIDAD AUTÓNOMA METROPOLITANA</a:t>
            </a:r>
          </a:p>
          <a:p>
            <a:pPr algn="r"/>
            <a:r>
              <a:rPr lang="es-MX" sz="1200" dirty="0">
                <a:latin typeface="Gill Sans MT" pitchFamily="34" charset="0"/>
              </a:rPr>
              <a:t>UNIDAD XOCHIMILCO</a:t>
            </a:r>
          </a:p>
        </p:txBody>
      </p:sp>
      <p:pic>
        <p:nvPicPr>
          <p:cNvPr id="1026" name="Picture 2" descr="http://www.ditae.uat.edu.mx/ver2010/images/stories/contenido/images/cud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18002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ca.mxl.uabc.mx/fca/08/05/CONACY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6926" y="41997"/>
            <a:ext cx="1101610" cy="100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1.bp.blogspot.com/_y2N4NGuY6zU/TOc0Dn-ROCI/AAAAAAAAARI/IFnVN-F-OW0/s1600/Automatically_translate_web_site_multiple_languages_best_tools_translation_size48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75"/>
          <a:stretch/>
        </p:blipFill>
        <p:spPr bwMode="auto">
          <a:xfrm>
            <a:off x="3648364" y="1812902"/>
            <a:ext cx="2424211" cy="188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584573" y="1043461"/>
            <a:ext cx="65517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Sitio en internet JPMAX</a:t>
            </a:r>
            <a:endParaRPr lang="es-E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27866" y="3933056"/>
            <a:ext cx="841613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Sitio en internet Red Académica </a:t>
            </a:r>
          </a:p>
          <a:p>
            <a:pPr algn="ctr"/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de Biología Vegetal</a:t>
            </a:r>
            <a:endParaRPr lang="es-E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325</TotalTime>
  <Words>326</Words>
  <Application>Microsoft Office PowerPoint</Application>
  <PresentationFormat>Presentación en pantalla (4:3)</PresentationFormat>
  <Paragraphs>80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Solsticio</vt:lpstr>
      <vt:lpstr>Diapositiva 1</vt:lpstr>
      <vt:lpstr>Diapositiva 2</vt:lpstr>
      <vt:lpstr>Diapositiva 3</vt:lpstr>
      <vt:lpstr>Uso de las plantas medicinales como recurso</vt:lpstr>
      <vt:lpstr>Diapositiva 5</vt:lpstr>
      <vt:lpstr>jpmax EN EL (CIBAC)</vt:lpstr>
      <vt:lpstr>Diapositiva 7</vt:lpstr>
      <vt:lpstr>Diapositiva 8</vt:lpstr>
      <vt:lpstr>Diapositiva 9</vt:lpstr>
      <vt:lpstr>Diapositiva 10</vt:lpstr>
      <vt:lpstr>Diapositiva 11</vt:lpstr>
    </vt:vector>
  </TitlesOfParts>
  <Manager>M. en C. Aída Marisa Osuna Fernández</Manager>
  <Company>Vegetal Biology Laboratory UAM-Xochimilco Unit).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Vegetal Biology Academic Network</dc:title>
  <dc:subject>Propagation, conservation and use of medicinal plants in Mexico</dc:subject>
  <dc:creator>M. en C. Aída Marisa Osuna Fernández</dc:creator>
  <cp:lastModifiedBy>Martha</cp:lastModifiedBy>
  <cp:revision>36</cp:revision>
  <dcterms:created xsi:type="dcterms:W3CDTF">2010-07-02T17:52:40Z</dcterms:created>
  <dcterms:modified xsi:type="dcterms:W3CDTF">2011-05-21T12:46:56Z</dcterms:modified>
</cp:coreProperties>
</file>